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3.xml" ContentType="application/vnd.openxmlformats-officedocument.themeOverr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273" r:id="rId2"/>
    <p:sldId id="274" r:id="rId3"/>
    <p:sldId id="275" r:id="rId4"/>
    <p:sldId id="276" r:id="rId5"/>
    <p:sldId id="278" r:id="rId6"/>
    <p:sldId id="279" r:id="rId7"/>
    <p:sldId id="297" r:id="rId8"/>
    <p:sldId id="283" r:id="rId9"/>
    <p:sldId id="285" r:id="rId10"/>
    <p:sldId id="286" r:id="rId11"/>
    <p:sldId id="294" r:id="rId12"/>
    <p:sldId id="295" r:id="rId13"/>
    <p:sldId id="288" r:id="rId14"/>
    <p:sldId id="289" r:id="rId15"/>
    <p:sldId id="290" r:id="rId16"/>
    <p:sldId id="291" r:id="rId17"/>
    <p:sldId id="293" r:id="rId18"/>
    <p:sldId id="292" r:id="rId19"/>
    <p:sldId id="296" r:id="rId20"/>
  </p:sldIdLst>
  <p:sldSz cx="12192000" cy="6858000"/>
  <p:notesSz cx="6770688" cy="9902825"/>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E44928-29E6-4C8B-B3CD-4F1CF80A26FA}" v="1" dt="2025-10-07T10:52:23.421"/>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579" autoAdjust="0"/>
    <p:restoredTop sz="92000" autoAdjust="0"/>
  </p:normalViewPr>
  <p:slideViewPr>
    <p:cSldViewPr snapToGrid="0">
      <p:cViewPr varScale="1">
        <p:scale>
          <a:sx n="87" d="100"/>
          <a:sy n="87" d="100"/>
        </p:scale>
        <p:origin x="126" y="408"/>
      </p:cViewPr>
      <p:guideLst/>
    </p:cSldViewPr>
  </p:slideViewPr>
  <p:outlineViewPr>
    <p:cViewPr>
      <p:scale>
        <a:sx n="33" d="100"/>
        <a:sy n="33" d="100"/>
      </p:scale>
      <p:origin x="0" y="-13168"/>
    </p:cViewPr>
  </p:outlineViewPr>
  <p:notesTextViewPr>
    <p:cViewPr>
      <p:scale>
        <a:sx n="200" d="100"/>
        <a:sy n="200" d="100"/>
      </p:scale>
      <p:origin x="0" y="0"/>
    </p:cViewPr>
  </p:notesTextViewPr>
  <p:sorterViewPr>
    <p:cViewPr>
      <p:scale>
        <a:sx n="100" d="100"/>
        <a:sy n="100" d="100"/>
      </p:scale>
      <p:origin x="0" y="-5376"/>
    </p:cViewPr>
  </p:sorterViewPr>
  <p:notesViewPr>
    <p:cSldViewPr snapToGrid="0">
      <p:cViewPr varScale="1">
        <p:scale>
          <a:sx n="78" d="100"/>
          <a:sy n="78" d="100"/>
        </p:scale>
        <p:origin x="406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5/10/relationships/revisionInfo" Target="revisionInfo.xml"/></Relationships>
</file>

<file path=ppt/charts/_rels/chart1.xml.rels><?xml version="1.0" encoding="UTF-8" standalone="yes"?>
<Relationships xmlns="http://schemas.openxmlformats.org/package/2006/relationships"><Relationship Id="rId3" Type="http://schemas.openxmlformats.org/officeDocument/2006/relationships/oleObject" Target="file:///\\fs.ad.pref.shimane.jp\&#36786;&#26519;&#27700;&#29987;&#37096;\&#26481;&#37096;&#36786;&#26519;&#27700;&#29987;&#25391;&#33288;&#12475;&#12531;&#12479;&#12540;&#12288;&#20986;&#38642;&#20107;&#21209;&#25152;\&#36786;&#26989;&#26222;&#21450;&#37096;\R7\081&#30044;&#29987;\01&#30044;&#29987;&#25391;&#33288;\060&#39164;&#26009;&#20316;&#29289;\&#31282;WCS\&#26000;&#24029;WCS\&#30044;&#29987;&#36786;&#23478;&#12408;&#12398;&#35519;&#26619;\&#35519;&#26619;&#32080;&#26524;_0712.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fs.ad.pref.shimane.jp\&#36786;&#26519;&#27700;&#29987;&#37096;\&#26481;&#37096;&#36786;&#26519;&#27700;&#29987;&#25391;&#33288;&#12475;&#12531;&#12479;&#12540;&#12288;&#20986;&#38642;&#20107;&#21209;&#25152;\&#36786;&#26989;&#26222;&#21450;&#37096;\R7\081&#30044;&#29987;\01&#30044;&#29987;&#25391;&#33288;\060&#39164;&#26009;&#20316;&#29289;\&#22793;&#21205;&#25613;&#30410;&#35336;&#31639;&#26360;&#12398;&#20363;&#31282;WCS.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fs.ad.pref.shimane.jp\&#36786;&#26519;&#27700;&#29987;&#37096;\&#26481;&#37096;&#36786;&#26519;&#27700;&#29987;&#25391;&#33288;&#12475;&#12531;&#12479;&#12540;&#12288;&#20986;&#38642;&#20107;&#21209;&#25152;\&#36786;&#26989;&#26222;&#21450;&#37096;\R7\081&#30044;&#29987;\01&#30044;&#29987;&#25391;&#33288;\060&#39164;&#26009;&#20316;&#29289;\&#22793;&#21205;&#25613;&#30410;&#35336;&#31639;&#26360;&#12398;&#20363;&#31282;WCS.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file:///\\fs.ad.pref.shimane.jp\&#36786;&#26519;&#27700;&#29987;&#37096;\&#26481;&#37096;&#36786;&#26519;&#27700;&#29987;&#25391;&#33288;&#12475;&#12531;&#12479;&#12540;&#12288;&#20986;&#38642;&#20107;&#21209;&#25152;\&#36786;&#26989;&#26222;&#21450;&#37096;\R7\081&#30044;&#29987;\01&#30044;&#29987;&#25391;&#33288;\060&#39164;&#26009;&#20316;&#29289;\&#22793;&#21205;&#25613;&#30410;&#35336;&#31639;&#26360;&#12398;&#20363;&#31282;WC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Pt>
            <c:idx val="2"/>
            <c:invertIfNegative val="0"/>
            <c:bubble3D val="0"/>
            <c:spPr>
              <a:solidFill>
                <a:schemeClr val="accent5">
                  <a:lumMod val="20000"/>
                  <a:lumOff val="80000"/>
                </a:schemeClr>
              </a:solidFill>
              <a:ln>
                <a:noFill/>
              </a:ln>
              <a:effectLst/>
            </c:spPr>
            <c:extLst>
              <c:ext xmlns:c16="http://schemas.microsoft.com/office/drawing/2014/chart" uri="{C3380CC4-5D6E-409C-BE32-E72D297353CC}">
                <c16:uniqueId val="{00000001-F240-4A9D-90C3-AD5A3816ABA9}"/>
              </c:ext>
            </c:extLst>
          </c:dPt>
          <c:dLbls>
            <c:dLbl>
              <c:idx val="2"/>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ysClr val="windowText" lastClr="000000"/>
                      </a:solidFill>
                      <a:latin typeface="+mn-lt"/>
                      <a:ea typeface="+mn-ea"/>
                      <a:cs typeface="+mn-cs"/>
                    </a:defRPr>
                  </a:pPr>
                  <a:endParaRPr lang="ja-JP"/>
                </a:p>
              </c:txPr>
              <c:dLblPos val="ctr"/>
              <c:showLegendKey val="0"/>
              <c:showVal val="1"/>
              <c:showCatName val="0"/>
              <c:showSerName val="0"/>
              <c:showPercent val="0"/>
              <c:showBubbleSize val="0"/>
              <c:extLst>
                <c:ext xmlns:c16="http://schemas.microsoft.com/office/drawing/2014/chart" uri="{C3380CC4-5D6E-409C-BE32-E72D297353CC}">
                  <c16:uniqueId val="{00000001-F240-4A9D-90C3-AD5A3816ABA9}"/>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集計!$N$10:$N$13</c:f>
              <c:strCache>
                <c:ptCount val="4"/>
                <c:pt idx="0">
                  <c:v>極短穂種をもっと知りたい</c:v>
                </c:pt>
                <c:pt idx="1">
                  <c:v>極短穂種なら熟期にこだわらない</c:v>
                </c:pt>
                <c:pt idx="2">
                  <c:v>これまでどおり乳熟期が欲しい</c:v>
                </c:pt>
                <c:pt idx="3">
                  <c:v>極短穂種を試してみたい</c:v>
                </c:pt>
              </c:strCache>
            </c:strRef>
          </c:cat>
          <c:val>
            <c:numRef>
              <c:f>集計!$O$10:$O$13</c:f>
              <c:numCache>
                <c:formatCode>General</c:formatCode>
                <c:ptCount val="4"/>
                <c:pt idx="0">
                  <c:v>7</c:v>
                </c:pt>
                <c:pt idx="1">
                  <c:v>5</c:v>
                </c:pt>
                <c:pt idx="2">
                  <c:v>4</c:v>
                </c:pt>
                <c:pt idx="3">
                  <c:v>2</c:v>
                </c:pt>
              </c:numCache>
            </c:numRef>
          </c:val>
          <c:extLst>
            <c:ext xmlns:c16="http://schemas.microsoft.com/office/drawing/2014/chart" uri="{C3380CC4-5D6E-409C-BE32-E72D297353CC}">
              <c16:uniqueId val="{00000002-F240-4A9D-90C3-AD5A3816ABA9}"/>
            </c:ext>
          </c:extLst>
        </c:ser>
        <c:dLbls>
          <c:showLegendKey val="0"/>
          <c:showVal val="0"/>
          <c:showCatName val="0"/>
          <c:showSerName val="0"/>
          <c:showPercent val="0"/>
          <c:showBubbleSize val="0"/>
        </c:dLbls>
        <c:gapWidth val="219"/>
        <c:overlap val="-27"/>
        <c:axId val="379949455"/>
        <c:axId val="379950895"/>
      </c:barChart>
      <c:catAx>
        <c:axId val="3799494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crossAx val="379950895"/>
        <c:crosses val="autoZero"/>
        <c:auto val="1"/>
        <c:lblAlgn val="ctr"/>
        <c:lblOffset val="100"/>
        <c:noMultiLvlLbl val="0"/>
      </c:catAx>
      <c:valAx>
        <c:axId val="379950895"/>
        <c:scaling>
          <c:orientation val="minMax"/>
        </c:scaling>
        <c:delete val="1"/>
        <c:axPos val="l"/>
        <c:majorGridlines>
          <c:spPr>
            <a:ln w="9525" cap="flat" cmpd="sng" algn="ctr">
              <a:solidFill>
                <a:schemeClr val="tx1">
                  <a:lumMod val="15000"/>
                  <a:lumOff val="85000"/>
                </a:schemeClr>
              </a:solidFill>
              <a:round/>
            </a:ln>
            <a:effectLst/>
          </c:spPr>
        </c:majorGridlines>
        <c:title>
          <c:tx>
            <c:rich>
              <a:bodyPr rot="0" spcFirstLastPara="1" vertOverflow="ellipsis" vert="eaVert" wrap="square" anchor="ctr" anchorCtr="0"/>
              <a:lstStyle/>
              <a:p>
                <a:pPr>
                  <a:defRPr sz="1050" b="0" i="0" u="none" strike="noStrike" kern="1200" baseline="0">
                    <a:solidFill>
                      <a:schemeClr val="tx1">
                        <a:lumMod val="65000"/>
                        <a:lumOff val="35000"/>
                      </a:schemeClr>
                    </a:solidFill>
                    <a:latin typeface="+mn-lt"/>
                    <a:ea typeface="+mn-ea"/>
                    <a:cs typeface="+mn-cs"/>
                  </a:defRPr>
                </a:pPr>
                <a:r>
                  <a:rPr lang="ja-JP" altLang="en-US" sz="1050"/>
                  <a:t>回答数</a:t>
                </a:r>
              </a:p>
            </c:rich>
          </c:tx>
          <c:overlay val="0"/>
          <c:spPr>
            <a:noFill/>
            <a:ln>
              <a:noFill/>
            </a:ln>
            <a:effectLst/>
          </c:spPr>
          <c:txPr>
            <a:bodyPr rot="0" spcFirstLastPara="1" vertOverflow="ellipsis" vert="eaVert" wrap="square" anchor="ctr" anchorCtr="0"/>
            <a:lstStyle/>
            <a:p>
              <a:pPr>
                <a:defRPr sz="105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crossAx val="37994945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40" b="1" i="0" u="none" strike="noStrike" kern="1200" cap="all" spc="50" baseline="0">
                <a:solidFill>
                  <a:schemeClr val="tx1">
                    <a:lumMod val="65000"/>
                    <a:lumOff val="35000"/>
                  </a:schemeClr>
                </a:solidFill>
                <a:latin typeface="+mn-lt"/>
                <a:ea typeface="+mn-ea"/>
                <a:cs typeface="+mn-cs"/>
              </a:defRPr>
            </a:pPr>
            <a:r>
              <a:rPr lang="ja-JP" dirty="0"/>
              <a:t>生産農家の経営収支</a:t>
            </a:r>
            <a:r>
              <a:rPr lang="en-US" dirty="0"/>
              <a:t>(10</a:t>
            </a:r>
            <a:r>
              <a:rPr lang="ja-JP" dirty="0"/>
              <a:t>アール</a:t>
            </a:r>
            <a:r>
              <a:rPr lang="en-US" dirty="0"/>
              <a:t>)</a:t>
            </a:r>
            <a:r>
              <a:rPr lang="ja-JP" dirty="0"/>
              <a:t>　単位</a:t>
            </a:r>
            <a:r>
              <a:rPr lang="en-US" dirty="0"/>
              <a:t>:</a:t>
            </a:r>
            <a:r>
              <a:rPr lang="ja-JP" dirty="0"/>
              <a:t>円</a:t>
            </a:r>
          </a:p>
        </c:rich>
      </c:tx>
      <c:overlay val="0"/>
      <c:spPr>
        <a:noFill/>
        <a:ln>
          <a:noFill/>
        </a:ln>
        <a:effectLst/>
      </c:spPr>
      <c:txPr>
        <a:bodyPr rot="0" spcFirstLastPara="1" vertOverflow="ellipsis" vert="horz" wrap="square" anchor="ctr" anchorCtr="1"/>
        <a:lstStyle/>
        <a:p>
          <a:pPr>
            <a:defRPr sz="1440" b="1" i="0" u="none" strike="noStrike" kern="1200" cap="all" spc="50" baseline="0">
              <a:solidFill>
                <a:schemeClr val="tx1">
                  <a:lumMod val="65000"/>
                  <a:lumOff val="35000"/>
                </a:schemeClr>
              </a:solidFill>
              <a:latin typeface="+mn-lt"/>
              <a:ea typeface="+mn-ea"/>
              <a:cs typeface="+mn-cs"/>
            </a:defRPr>
          </a:pPr>
          <a:endParaRPr lang="ja-JP"/>
        </a:p>
      </c:txPr>
    </c:title>
    <c:autoTitleDeleted val="0"/>
    <c:plotArea>
      <c:layout/>
      <c:barChart>
        <c:barDir val="col"/>
        <c:grouping val="stacked"/>
        <c:varyColors val="0"/>
        <c:ser>
          <c:idx val="0"/>
          <c:order val="0"/>
          <c:tx>
            <c:strRef>
              <c:f>稲WCS!$S$40</c:f>
              <c:strCache>
                <c:ptCount val="1"/>
                <c:pt idx="0">
                  <c:v>販売額</c:v>
                </c:pt>
              </c:strCache>
            </c:strRef>
          </c:tx>
          <c:spPr>
            <a:solidFill>
              <a:schemeClr val="accent1">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稲WCS!$R$41:$R$42</c:f>
              <c:strCache>
                <c:ptCount val="2"/>
                <c:pt idx="0">
                  <c:v>収入</c:v>
                </c:pt>
                <c:pt idx="1">
                  <c:v>費用と限界利益</c:v>
                </c:pt>
              </c:strCache>
            </c:strRef>
          </c:cat>
          <c:val>
            <c:numRef>
              <c:f>稲WCS!$S$41:$S$42</c:f>
              <c:numCache>
                <c:formatCode>General</c:formatCode>
                <c:ptCount val="2"/>
                <c:pt idx="0" formatCode="#,##0_);[Red]\(#,##0\)">
                  <c:v>27900</c:v>
                </c:pt>
              </c:numCache>
            </c:numRef>
          </c:val>
          <c:extLst>
            <c:ext xmlns:c16="http://schemas.microsoft.com/office/drawing/2014/chart" uri="{C3380CC4-5D6E-409C-BE32-E72D297353CC}">
              <c16:uniqueId val="{00000000-5C26-4CBC-BF98-86AEF09893B3}"/>
            </c:ext>
          </c:extLst>
        </c:ser>
        <c:ser>
          <c:idx val="1"/>
          <c:order val="1"/>
          <c:tx>
            <c:strRef>
              <c:f>稲WCS!$T$40</c:f>
              <c:strCache>
                <c:ptCount val="1"/>
                <c:pt idx="0">
                  <c:v>交付金</c:v>
                </c:pt>
              </c:strCache>
            </c:strRef>
          </c:tx>
          <c:spPr>
            <a:solidFill>
              <a:schemeClr val="accent2">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稲WCS!$R$41:$R$42</c:f>
              <c:strCache>
                <c:ptCount val="2"/>
                <c:pt idx="0">
                  <c:v>収入</c:v>
                </c:pt>
                <c:pt idx="1">
                  <c:v>費用と限界利益</c:v>
                </c:pt>
              </c:strCache>
            </c:strRef>
          </c:cat>
          <c:val>
            <c:numRef>
              <c:f>稲WCS!$T$41:$T$42</c:f>
              <c:numCache>
                <c:formatCode>General</c:formatCode>
                <c:ptCount val="2"/>
                <c:pt idx="0" formatCode="#,##0_);[Red]\(#,##0\)">
                  <c:v>80000</c:v>
                </c:pt>
              </c:numCache>
            </c:numRef>
          </c:val>
          <c:extLst>
            <c:ext xmlns:c16="http://schemas.microsoft.com/office/drawing/2014/chart" uri="{C3380CC4-5D6E-409C-BE32-E72D297353CC}">
              <c16:uniqueId val="{00000001-5C26-4CBC-BF98-86AEF09893B3}"/>
            </c:ext>
          </c:extLst>
        </c:ser>
        <c:ser>
          <c:idx val="2"/>
          <c:order val="2"/>
          <c:tx>
            <c:strRef>
              <c:f>稲WCS!$U$40</c:f>
              <c:strCache>
                <c:ptCount val="1"/>
                <c:pt idx="0">
                  <c:v>材料費</c:v>
                </c:pt>
              </c:strCache>
            </c:strRef>
          </c:tx>
          <c:spPr>
            <a:solidFill>
              <a:schemeClr val="accent3">
                <a:alpha val="70000"/>
              </a:schemeClr>
            </a:solidFill>
            <a:ln>
              <a:noFill/>
            </a:ln>
            <a:effectLst/>
          </c:spPr>
          <c:invertIfNegative val="0"/>
          <c:dLbls>
            <c:dLbl>
              <c:idx val="1"/>
              <c:layout>
                <c:manualLayout>
                  <c:x val="-2.4707232020812139E-2"/>
                  <c:y val="2.777777777777676E-3"/>
                </c:manualLayout>
              </c:layout>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2-5C26-4CBC-BF98-86AEF09893B3}"/>
                </c:ext>
              </c:extLst>
            </c:dLbl>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稲WCS!$R$41:$R$42</c:f>
              <c:strCache>
                <c:ptCount val="2"/>
                <c:pt idx="0">
                  <c:v>収入</c:v>
                </c:pt>
                <c:pt idx="1">
                  <c:v>費用と限界利益</c:v>
                </c:pt>
              </c:strCache>
            </c:strRef>
          </c:cat>
          <c:val>
            <c:numRef>
              <c:f>稲WCS!$U$41:$U$42</c:f>
              <c:numCache>
                <c:formatCode>#,##0_);[Red]\(#,##0\)</c:formatCode>
                <c:ptCount val="2"/>
                <c:pt idx="1">
                  <c:v>21919</c:v>
                </c:pt>
              </c:numCache>
            </c:numRef>
          </c:val>
          <c:extLst>
            <c:ext xmlns:c16="http://schemas.microsoft.com/office/drawing/2014/chart" uri="{C3380CC4-5D6E-409C-BE32-E72D297353CC}">
              <c16:uniqueId val="{00000003-5C26-4CBC-BF98-86AEF09893B3}"/>
            </c:ext>
          </c:extLst>
        </c:ser>
        <c:ser>
          <c:idx val="3"/>
          <c:order val="3"/>
          <c:tx>
            <c:strRef>
              <c:f>稲WCS!$V$40</c:f>
              <c:strCache>
                <c:ptCount val="1"/>
                <c:pt idx="0">
                  <c:v>コントラクターへ収穫委託費</c:v>
                </c:pt>
              </c:strCache>
            </c:strRef>
          </c:tx>
          <c:spPr>
            <a:solidFill>
              <a:schemeClr val="accent4">
                <a:alpha val="70000"/>
              </a:schemeClr>
            </a:solidFill>
            <a:ln>
              <a:noFill/>
            </a:ln>
            <a:effectLst/>
          </c:spPr>
          <c:invertIfNegative val="0"/>
          <c:dLbls>
            <c:dLbl>
              <c:idx val="1"/>
              <c:layout>
                <c:manualLayout>
                  <c:x val="-1.5204450474345932E-2"/>
                  <c:y val="-5.5555555555555558E-3"/>
                </c:manualLayout>
              </c:layout>
              <c:dLblPos val="ctr"/>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4-5C26-4CBC-BF98-86AEF09893B3}"/>
                </c:ext>
              </c:extLst>
            </c:dLbl>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稲WCS!$R$41:$R$42</c:f>
              <c:strCache>
                <c:ptCount val="2"/>
                <c:pt idx="0">
                  <c:v>収入</c:v>
                </c:pt>
                <c:pt idx="1">
                  <c:v>費用と限界利益</c:v>
                </c:pt>
              </c:strCache>
            </c:strRef>
          </c:cat>
          <c:val>
            <c:numRef>
              <c:f>稲WCS!$V$41:$V$42</c:f>
              <c:numCache>
                <c:formatCode>#,##0_);[Red]\(#,##0\)</c:formatCode>
                <c:ptCount val="2"/>
                <c:pt idx="1">
                  <c:v>16400</c:v>
                </c:pt>
              </c:numCache>
            </c:numRef>
          </c:val>
          <c:extLst>
            <c:ext xmlns:c16="http://schemas.microsoft.com/office/drawing/2014/chart" uri="{C3380CC4-5D6E-409C-BE32-E72D297353CC}">
              <c16:uniqueId val="{00000005-5C26-4CBC-BF98-86AEF09893B3}"/>
            </c:ext>
          </c:extLst>
        </c:ser>
        <c:ser>
          <c:idx val="4"/>
          <c:order val="4"/>
          <c:tx>
            <c:strRef>
              <c:f>稲WCS!$W$40</c:f>
              <c:strCache>
                <c:ptCount val="1"/>
                <c:pt idx="0">
                  <c:v>限界利益</c:v>
                </c:pt>
              </c:strCache>
            </c:strRef>
          </c:tx>
          <c:spPr>
            <a:solidFill>
              <a:schemeClr val="accent5">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稲WCS!$R$41:$R$42</c:f>
              <c:strCache>
                <c:ptCount val="2"/>
                <c:pt idx="0">
                  <c:v>収入</c:v>
                </c:pt>
                <c:pt idx="1">
                  <c:v>費用と限界利益</c:v>
                </c:pt>
              </c:strCache>
            </c:strRef>
          </c:cat>
          <c:val>
            <c:numRef>
              <c:f>稲WCS!$W$41:$W$42</c:f>
              <c:numCache>
                <c:formatCode>#,##0_);[Red]\(#,##0\)</c:formatCode>
                <c:ptCount val="2"/>
                <c:pt idx="1">
                  <c:v>69581</c:v>
                </c:pt>
              </c:numCache>
            </c:numRef>
          </c:val>
          <c:extLst>
            <c:ext xmlns:c16="http://schemas.microsoft.com/office/drawing/2014/chart" uri="{C3380CC4-5D6E-409C-BE32-E72D297353CC}">
              <c16:uniqueId val="{00000006-5C26-4CBC-BF98-86AEF09893B3}"/>
            </c:ext>
          </c:extLst>
        </c:ser>
        <c:ser>
          <c:idx val="5"/>
          <c:order val="5"/>
          <c:tx>
            <c:strRef>
              <c:f>稲WCS!$X$40</c:f>
              <c:strCache>
                <c:ptCount val="1"/>
              </c:strCache>
            </c:strRef>
          </c:tx>
          <c:spPr>
            <a:solidFill>
              <a:schemeClr val="accent6">
                <a:alpha val="70000"/>
              </a:schemeClr>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稲WCS!$R$41:$R$42</c:f>
              <c:strCache>
                <c:ptCount val="2"/>
                <c:pt idx="0">
                  <c:v>収入</c:v>
                </c:pt>
                <c:pt idx="1">
                  <c:v>費用と限界利益</c:v>
                </c:pt>
              </c:strCache>
            </c:strRef>
          </c:cat>
          <c:val>
            <c:numRef>
              <c:f>稲WCS!$X$41:$X$42</c:f>
              <c:numCache>
                <c:formatCode>General</c:formatCode>
                <c:ptCount val="2"/>
              </c:numCache>
            </c:numRef>
          </c:val>
          <c:extLst>
            <c:ext xmlns:c16="http://schemas.microsoft.com/office/drawing/2014/chart" uri="{C3380CC4-5D6E-409C-BE32-E72D297353CC}">
              <c16:uniqueId val="{00000007-5C26-4CBC-BF98-86AEF09893B3}"/>
            </c:ext>
          </c:extLst>
        </c:ser>
        <c:dLbls>
          <c:dLblPos val="ctr"/>
          <c:showLegendKey val="0"/>
          <c:showVal val="1"/>
          <c:showCatName val="0"/>
          <c:showSerName val="0"/>
          <c:showPercent val="0"/>
          <c:showBubbleSize val="0"/>
        </c:dLbls>
        <c:gapWidth val="2"/>
        <c:overlap val="100"/>
        <c:axId val="12983232"/>
        <c:axId val="12981312"/>
      </c:barChart>
      <c:catAx>
        <c:axId val="12983232"/>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headEnd type="none" w="sm" len="sm"/>
            <a:tailEnd type="none" w="sm" len="sm"/>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crossAx val="12981312"/>
        <c:crosses val="autoZero"/>
        <c:auto val="1"/>
        <c:lblAlgn val="ctr"/>
        <c:lblOffset val="100"/>
        <c:noMultiLvlLbl val="0"/>
      </c:catAx>
      <c:valAx>
        <c:axId val="12981312"/>
        <c:scaling>
          <c:orientation val="minMax"/>
          <c:max val="140000"/>
        </c:scaling>
        <c:delete val="0"/>
        <c:axPos val="l"/>
        <c:majorGridlines>
          <c:spPr>
            <a:ln w="9525" cap="flat" cmpd="sng" algn="ctr">
              <a:gradFill>
                <a:gsLst>
                  <a:gs pos="0">
                    <a:schemeClr val="tx1">
                      <a:lumMod val="5000"/>
                      <a:lumOff val="95000"/>
                    </a:schemeClr>
                  </a:gs>
                  <a:gs pos="100000">
                    <a:schemeClr val="tx1">
                      <a:lumMod val="15000"/>
                      <a:lumOff val="85000"/>
                    </a:schemeClr>
                  </a:gs>
                </a:gsLst>
                <a:lin ang="5400000" scaled="0"/>
              </a:gradFill>
              <a:round/>
            </a:ln>
            <a:effectLst/>
          </c:spPr>
        </c:majorGridlines>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crossAx val="12983232"/>
        <c:crosses val="autoZero"/>
        <c:crossBetween val="between"/>
      </c:valAx>
      <c:spPr>
        <a:noFill/>
        <a:ln>
          <a:noFill/>
        </a:ln>
        <a:effectLst/>
      </c:spPr>
    </c:plotArea>
    <c:plotVisOnly val="1"/>
    <c:dispBlanksAs val="gap"/>
    <c:showDLblsOverMax val="0"/>
    <c:extLst/>
  </c:chart>
  <c:spPr>
    <a:noFill/>
    <a:ln>
      <a:noFill/>
    </a:ln>
    <a:effectLst/>
  </c:spPr>
  <c:txPr>
    <a:bodyPr/>
    <a:lstStyle/>
    <a:p>
      <a:pPr>
        <a:defRPr sz="1200"/>
      </a:pPr>
      <a:endParaRPr lang="ja-JP"/>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40" b="1" i="0" u="none" strike="noStrike" kern="1200" cap="all" spc="50" baseline="0">
                <a:solidFill>
                  <a:schemeClr val="tx1">
                    <a:lumMod val="65000"/>
                    <a:lumOff val="35000"/>
                  </a:schemeClr>
                </a:solidFill>
                <a:latin typeface="+mn-lt"/>
                <a:ea typeface="+mn-ea"/>
                <a:cs typeface="+mn-cs"/>
              </a:defRPr>
            </a:pPr>
            <a:r>
              <a:rPr lang="ja-JP" altLang="en-US" dirty="0"/>
              <a:t>コントラクターの経営収支</a:t>
            </a:r>
            <a:r>
              <a:rPr lang="en-US" altLang="ja-JP" dirty="0"/>
              <a:t>(10</a:t>
            </a:r>
            <a:r>
              <a:rPr lang="ja-JP" altLang="en-US" dirty="0"/>
              <a:t>アール</a:t>
            </a:r>
            <a:r>
              <a:rPr lang="en-US" altLang="ja-JP" dirty="0"/>
              <a:t>)</a:t>
            </a:r>
            <a:r>
              <a:rPr lang="ja-JP" altLang="en-US" dirty="0"/>
              <a:t>　単位</a:t>
            </a:r>
            <a:r>
              <a:rPr lang="en-US" altLang="ja-JP" dirty="0"/>
              <a:t>:</a:t>
            </a:r>
            <a:r>
              <a:rPr lang="ja-JP" altLang="en-US" dirty="0"/>
              <a:t>円</a:t>
            </a:r>
          </a:p>
        </c:rich>
      </c:tx>
      <c:overlay val="0"/>
      <c:spPr>
        <a:noFill/>
        <a:ln>
          <a:noFill/>
        </a:ln>
        <a:effectLst/>
      </c:spPr>
      <c:txPr>
        <a:bodyPr rot="0" spcFirstLastPara="1" vertOverflow="ellipsis" vert="horz" wrap="square" anchor="ctr" anchorCtr="1"/>
        <a:lstStyle/>
        <a:p>
          <a:pPr>
            <a:defRPr sz="1440" b="1" i="0" u="none" strike="noStrike" kern="1200" cap="all" spc="50" baseline="0">
              <a:solidFill>
                <a:schemeClr val="tx1">
                  <a:lumMod val="65000"/>
                  <a:lumOff val="35000"/>
                </a:schemeClr>
              </a:solidFill>
              <a:latin typeface="+mn-lt"/>
              <a:ea typeface="+mn-ea"/>
              <a:cs typeface="+mn-cs"/>
            </a:defRPr>
          </a:pPr>
          <a:endParaRPr lang="ja-JP"/>
        </a:p>
      </c:txPr>
    </c:title>
    <c:autoTitleDeleted val="0"/>
    <c:plotArea>
      <c:layout/>
      <c:barChart>
        <c:barDir val="col"/>
        <c:grouping val="stacked"/>
        <c:varyColors val="0"/>
        <c:ser>
          <c:idx val="0"/>
          <c:order val="0"/>
          <c:tx>
            <c:strRef>
              <c:f>稲WCS!$AA$40</c:f>
              <c:strCache>
                <c:ptCount val="1"/>
                <c:pt idx="0">
                  <c:v>販売額</c:v>
                </c:pt>
              </c:strCache>
            </c:strRef>
          </c:tx>
          <c:spPr>
            <a:solidFill>
              <a:schemeClr val="accent1">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稲WCS!$Z$41:$Z$42</c:f>
              <c:strCache>
                <c:ptCount val="2"/>
                <c:pt idx="0">
                  <c:v>収入</c:v>
                </c:pt>
                <c:pt idx="1">
                  <c:v>専用の費用と限界利益</c:v>
                </c:pt>
              </c:strCache>
            </c:strRef>
          </c:cat>
          <c:val>
            <c:numRef>
              <c:f>稲WCS!$AA$41:$AA$42</c:f>
              <c:numCache>
                <c:formatCode>General</c:formatCode>
                <c:ptCount val="2"/>
                <c:pt idx="0" formatCode="#,##0_);[Red]\(#,##0\)">
                  <c:v>27900</c:v>
                </c:pt>
              </c:numCache>
            </c:numRef>
          </c:val>
          <c:extLst>
            <c:ext xmlns:c16="http://schemas.microsoft.com/office/drawing/2014/chart" uri="{C3380CC4-5D6E-409C-BE32-E72D297353CC}">
              <c16:uniqueId val="{00000000-A3AB-4F44-BC55-A1B8F9C2A639}"/>
            </c:ext>
          </c:extLst>
        </c:ser>
        <c:ser>
          <c:idx val="1"/>
          <c:order val="1"/>
          <c:tx>
            <c:strRef>
              <c:f>稲WCS!$AB$40</c:f>
              <c:strCache>
                <c:ptCount val="1"/>
                <c:pt idx="0">
                  <c:v>交付金</c:v>
                </c:pt>
              </c:strCache>
            </c:strRef>
          </c:tx>
          <c:spPr>
            <a:solidFill>
              <a:schemeClr val="accent2">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稲WCS!$Z$41:$Z$42</c:f>
              <c:strCache>
                <c:ptCount val="2"/>
                <c:pt idx="0">
                  <c:v>収入</c:v>
                </c:pt>
                <c:pt idx="1">
                  <c:v>専用の費用と限界利益</c:v>
                </c:pt>
              </c:strCache>
            </c:strRef>
          </c:cat>
          <c:val>
            <c:numRef>
              <c:f>稲WCS!$AB$41:$AB$42</c:f>
              <c:numCache>
                <c:formatCode>General</c:formatCode>
                <c:ptCount val="2"/>
                <c:pt idx="0" formatCode="#,##0_);[Red]\(#,##0\)">
                  <c:v>80000</c:v>
                </c:pt>
              </c:numCache>
            </c:numRef>
          </c:val>
          <c:extLst>
            <c:ext xmlns:c16="http://schemas.microsoft.com/office/drawing/2014/chart" uri="{C3380CC4-5D6E-409C-BE32-E72D297353CC}">
              <c16:uniqueId val="{00000001-A3AB-4F44-BC55-A1B8F9C2A639}"/>
            </c:ext>
          </c:extLst>
        </c:ser>
        <c:ser>
          <c:idx val="2"/>
          <c:order val="2"/>
          <c:tx>
            <c:strRef>
              <c:f>稲WCS!$AC$40</c:f>
              <c:strCache>
                <c:ptCount val="1"/>
                <c:pt idx="0">
                  <c:v>材料費</c:v>
                </c:pt>
              </c:strCache>
            </c:strRef>
          </c:tx>
          <c:spPr>
            <a:solidFill>
              <a:schemeClr val="accent3">
                <a:alpha val="70000"/>
              </a:schemeClr>
            </a:solidFill>
            <a:ln>
              <a:noFill/>
            </a:ln>
            <a:effectLst/>
          </c:spPr>
          <c:invertIfNegative val="0"/>
          <c:dLbls>
            <c:dLbl>
              <c:idx val="1"/>
              <c:dLblPos val="ctr"/>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2-A3AB-4F44-BC55-A1B8F9C2A639}"/>
                </c:ext>
              </c:extLst>
            </c:dLbl>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稲WCS!$Z$41:$Z$42</c:f>
              <c:strCache>
                <c:ptCount val="2"/>
                <c:pt idx="0">
                  <c:v>収入</c:v>
                </c:pt>
                <c:pt idx="1">
                  <c:v>専用の費用と限界利益</c:v>
                </c:pt>
              </c:strCache>
            </c:strRef>
          </c:cat>
          <c:val>
            <c:numRef>
              <c:f>稲WCS!$AC$41:$AC$42</c:f>
              <c:numCache>
                <c:formatCode>#,##0_);[Red]\(#,##0\)</c:formatCode>
                <c:ptCount val="2"/>
                <c:pt idx="1">
                  <c:v>21919</c:v>
                </c:pt>
              </c:numCache>
            </c:numRef>
          </c:val>
          <c:extLst>
            <c:ext xmlns:c16="http://schemas.microsoft.com/office/drawing/2014/chart" uri="{C3380CC4-5D6E-409C-BE32-E72D297353CC}">
              <c16:uniqueId val="{00000003-A3AB-4F44-BC55-A1B8F9C2A639}"/>
            </c:ext>
          </c:extLst>
        </c:ser>
        <c:ser>
          <c:idx val="3"/>
          <c:order val="3"/>
          <c:tx>
            <c:strRef>
              <c:f>稲WCS!$AD$40</c:f>
              <c:strCache>
                <c:ptCount val="1"/>
                <c:pt idx="0">
                  <c:v>収穫委託費</c:v>
                </c:pt>
              </c:strCache>
            </c:strRef>
          </c:tx>
          <c:spPr>
            <a:solidFill>
              <a:schemeClr val="accent4">
                <a:alpha val="70000"/>
              </a:schemeClr>
            </a:solidFill>
            <a:ln>
              <a:noFill/>
            </a:ln>
            <a:effectLst/>
          </c:spPr>
          <c:invertIfNegative val="0"/>
          <c:dLbls>
            <c:dLbl>
              <c:idx val="1"/>
              <c:layout>
                <c:manualLayout>
                  <c:x val="-0.10643115332042152"/>
                  <c:y val="-3.2048556430446296E-2"/>
                </c:manualLayout>
              </c:layout>
              <c:dLblPos val="ctr"/>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4-A3AB-4F44-BC55-A1B8F9C2A639}"/>
                </c:ext>
              </c:extLst>
            </c:dLbl>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ja-JP"/>
              </a:p>
            </c:txPr>
            <c:dLblPos val="inBase"/>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稲WCS!$Z$41:$Z$42</c:f>
              <c:strCache>
                <c:ptCount val="2"/>
                <c:pt idx="0">
                  <c:v>収入</c:v>
                </c:pt>
                <c:pt idx="1">
                  <c:v>専用の費用と限界利益</c:v>
                </c:pt>
              </c:strCache>
            </c:strRef>
          </c:cat>
          <c:val>
            <c:numRef>
              <c:f>稲WCS!$AD$41:$AD$42</c:f>
              <c:numCache>
                <c:formatCode>#,##0_);[Red]\(#,##0\)</c:formatCode>
                <c:ptCount val="2"/>
                <c:pt idx="1">
                  <c:v>0</c:v>
                </c:pt>
              </c:numCache>
            </c:numRef>
          </c:val>
          <c:extLst>
            <c:ext xmlns:c16="http://schemas.microsoft.com/office/drawing/2014/chart" uri="{C3380CC4-5D6E-409C-BE32-E72D297353CC}">
              <c16:uniqueId val="{00000005-A3AB-4F44-BC55-A1B8F9C2A639}"/>
            </c:ext>
          </c:extLst>
        </c:ser>
        <c:ser>
          <c:idx val="4"/>
          <c:order val="4"/>
          <c:tx>
            <c:strRef>
              <c:f>稲WCS!$AE$40</c:f>
              <c:strCache>
                <c:ptCount val="1"/>
                <c:pt idx="0">
                  <c:v>限界利益</c:v>
                </c:pt>
              </c:strCache>
            </c:strRef>
          </c:tx>
          <c:spPr>
            <a:solidFill>
              <a:schemeClr val="accent5">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稲WCS!$Z$41:$Z$42</c:f>
              <c:strCache>
                <c:ptCount val="2"/>
                <c:pt idx="0">
                  <c:v>収入</c:v>
                </c:pt>
                <c:pt idx="1">
                  <c:v>専用の費用と限界利益</c:v>
                </c:pt>
              </c:strCache>
            </c:strRef>
          </c:cat>
          <c:val>
            <c:numRef>
              <c:f>稲WCS!$AE$41:$AE$42</c:f>
              <c:numCache>
                <c:formatCode>#,##0_);[Red]\(#,##0\)</c:formatCode>
                <c:ptCount val="2"/>
                <c:pt idx="1">
                  <c:v>85981</c:v>
                </c:pt>
              </c:numCache>
            </c:numRef>
          </c:val>
          <c:extLst>
            <c:ext xmlns:c16="http://schemas.microsoft.com/office/drawing/2014/chart" uri="{C3380CC4-5D6E-409C-BE32-E72D297353CC}">
              <c16:uniqueId val="{00000006-A3AB-4F44-BC55-A1B8F9C2A639}"/>
            </c:ext>
          </c:extLst>
        </c:ser>
        <c:ser>
          <c:idx val="5"/>
          <c:order val="5"/>
          <c:tx>
            <c:strRef>
              <c:f>稲WCS!$AF$40</c:f>
              <c:strCache>
                <c:ptCount val="1"/>
                <c:pt idx="0">
                  <c:v>専用機械の減価償却費</c:v>
                </c:pt>
              </c:strCache>
            </c:strRef>
          </c:tx>
          <c:spPr>
            <a:solidFill>
              <a:srgbClr val="70AD47">
                <a:lumMod val="60000"/>
                <a:lumOff val="40000"/>
              </a:srgbClr>
            </a:solidFill>
            <a:ln>
              <a:noFill/>
            </a:ln>
            <a:effectLst/>
          </c:spPr>
          <c:invertIfNegative val="0"/>
          <c:dPt>
            <c:idx val="1"/>
            <c:invertIfNegative val="0"/>
            <c:bubble3D val="0"/>
            <c:spPr>
              <a:solidFill>
                <a:srgbClr val="70AD47">
                  <a:lumMod val="60000"/>
                  <a:lumOff val="40000"/>
                </a:srgbClr>
              </a:solidFill>
              <a:ln w="31750">
                <a:solidFill>
                  <a:srgbClr val="70AD47">
                    <a:lumMod val="50000"/>
                  </a:srgbClr>
                </a:solidFill>
                <a:prstDash val="dash"/>
              </a:ln>
              <a:effectLst/>
            </c:spPr>
            <c:extLst>
              <c:ext xmlns:c16="http://schemas.microsoft.com/office/drawing/2014/chart" uri="{C3380CC4-5D6E-409C-BE32-E72D297353CC}">
                <c16:uniqueId val="{00000008-A3AB-4F44-BC55-A1B8F9C2A639}"/>
              </c:ext>
            </c:extLst>
          </c:dPt>
          <c:dLbls>
            <c:dLbl>
              <c:idx val="1"/>
              <c:dLblPos val="inBase"/>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8-A3AB-4F44-BC55-A1B8F9C2A639}"/>
                </c:ext>
              </c:extLst>
            </c:dLbl>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稲WCS!$Z$41:$Z$42</c:f>
              <c:strCache>
                <c:ptCount val="2"/>
                <c:pt idx="0">
                  <c:v>収入</c:v>
                </c:pt>
                <c:pt idx="1">
                  <c:v>専用の費用と限界利益</c:v>
                </c:pt>
              </c:strCache>
            </c:strRef>
          </c:cat>
          <c:val>
            <c:numRef>
              <c:f>稲WCS!$AF$41:$AF$42</c:f>
              <c:numCache>
                <c:formatCode>#,##0_);[Red]\(#,##0\)</c:formatCode>
                <c:ptCount val="2"/>
                <c:pt idx="1">
                  <c:v>2410800</c:v>
                </c:pt>
              </c:numCache>
            </c:numRef>
          </c:val>
          <c:extLst>
            <c:ext xmlns:c16="http://schemas.microsoft.com/office/drawing/2014/chart" uri="{C3380CC4-5D6E-409C-BE32-E72D297353CC}">
              <c16:uniqueId val="{00000009-A3AB-4F44-BC55-A1B8F9C2A639}"/>
            </c:ext>
          </c:extLst>
        </c:ser>
        <c:dLbls>
          <c:dLblPos val="ctr"/>
          <c:showLegendKey val="0"/>
          <c:showVal val="1"/>
          <c:showCatName val="0"/>
          <c:showSerName val="0"/>
          <c:showPercent val="0"/>
          <c:showBubbleSize val="0"/>
        </c:dLbls>
        <c:gapWidth val="2"/>
        <c:overlap val="100"/>
        <c:axId val="12983232"/>
        <c:axId val="12981312"/>
      </c:barChart>
      <c:catAx>
        <c:axId val="12983232"/>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headEnd type="none" w="sm" len="sm"/>
            <a:tailEnd type="none" w="sm" len="sm"/>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crossAx val="12981312"/>
        <c:crosses val="autoZero"/>
        <c:auto val="1"/>
        <c:lblAlgn val="ctr"/>
        <c:lblOffset val="100"/>
        <c:noMultiLvlLbl val="0"/>
      </c:catAx>
      <c:valAx>
        <c:axId val="12981312"/>
        <c:scaling>
          <c:orientation val="minMax"/>
          <c:max val="140000"/>
        </c:scaling>
        <c:delete val="0"/>
        <c:axPos val="l"/>
        <c:majorGridlines>
          <c:spPr>
            <a:ln w="9525" cap="flat" cmpd="sng" algn="ctr">
              <a:gradFill>
                <a:gsLst>
                  <a:gs pos="0">
                    <a:schemeClr val="tx1">
                      <a:lumMod val="5000"/>
                      <a:lumOff val="95000"/>
                    </a:schemeClr>
                  </a:gs>
                  <a:gs pos="100000">
                    <a:schemeClr val="tx1">
                      <a:lumMod val="15000"/>
                      <a:lumOff val="85000"/>
                    </a:schemeClr>
                  </a:gs>
                </a:gsLst>
                <a:lin ang="5400000" scaled="0"/>
              </a:gradFill>
              <a:round/>
            </a:ln>
            <a:effectLst/>
          </c:spPr>
        </c:majorGridlines>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crossAx val="12983232"/>
        <c:crosses val="autoZero"/>
        <c:crossBetween val="between"/>
      </c:valAx>
      <c:spPr>
        <a:noFill/>
        <a:ln>
          <a:noFill/>
        </a:ln>
        <a:effectLst/>
      </c:spPr>
    </c:plotArea>
    <c:plotVisOnly val="1"/>
    <c:dispBlanksAs val="gap"/>
    <c:showDLblsOverMax val="0"/>
    <c:extLst/>
  </c:chart>
  <c:spPr>
    <a:noFill/>
    <a:ln>
      <a:noFill/>
    </a:ln>
    <a:effectLst/>
  </c:spPr>
  <c:txPr>
    <a:bodyPr/>
    <a:lstStyle/>
    <a:p>
      <a:pPr>
        <a:defRPr sz="1200"/>
      </a:pPr>
      <a:endParaRPr lang="ja-JP"/>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strRef>
          <c:f>稲WCS!$Y$69</c:f>
          <c:strCache>
            <c:ptCount val="1"/>
            <c:pt idx="0">
              <c:v>コントラクターの経営収支(600アール)　単位:円</c:v>
            </c:pt>
          </c:strCache>
        </c:strRef>
      </c:tx>
      <c:overlay val="0"/>
      <c:spPr>
        <a:noFill/>
        <a:ln>
          <a:noFill/>
        </a:ln>
        <a:effectLst/>
      </c:spPr>
      <c:txPr>
        <a:bodyPr rot="0" spcFirstLastPara="1" vertOverflow="ellipsis" vert="horz" wrap="square" anchor="ctr" anchorCtr="1"/>
        <a:lstStyle/>
        <a:p>
          <a:pPr>
            <a:defRPr sz="1800" b="1" i="0" u="none" strike="noStrike" kern="1200" cap="all" spc="50" baseline="0">
              <a:solidFill>
                <a:schemeClr val="tx1">
                  <a:lumMod val="65000"/>
                  <a:lumOff val="35000"/>
                </a:schemeClr>
              </a:solidFill>
              <a:latin typeface="+mn-lt"/>
              <a:ea typeface="+mn-ea"/>
              <a:cs typeface="+mn-cs"/>
            </a:defRPr>
          </a:pPr>
          <a:endParaRPr lang="ja-JP"/>
        </a:p>
      </c:txPr>
    </c:title>
    <c:autoTitleDeleted val="0"/>
    <c:plotArea>
      <c:layout/>
      <c:barChart>
        <c:barDir val="col"/>
        <c:grouping val="stacked"/>
        <c:varyColors val="0"/>
        <c:ser>
          <c:idx val="0"/>
          <c:order val="0"/>
          <c:tx>
            <c:strRef>
              <c:f>稲WCS!$Z$66</c:f>
              <c:strCache>
                <c:ptCount val="1"/>
                <c:pt idx="0">
                  <c:v>販売額</c:v>
                </c:pt>
              </c:strCache>
            </c:strRef>
          </c:tx>
          <c:spPr>
            <a:solidFill>
              <a:schemeClr val="accent1">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稲WCS!$Y$67:$Y$68</c:f>
              <c:strCache>
                <c:ptCount val="2"/>
                <c:pt idx="0">
                  <c:v>収入</c:v>
                </c:pt>
                <c:pt idx="1">
                  <c:v>専用の費用と限界利益残</c:v>
                </c:pt>
              </c:strCache>
            </c:strRef>
          </c:cat>
          <c:val>
            <c:numRef>
              <c:f>稲WCS!$Z$67:$Z$68</c:f>
              <c:numCache>
                <c:formatCode>General</c:formatCode>
                <c:ptCount val="2"/>
                <c:pt idx="0" formatCode="#,##0_);[Red]\(#,##0\)">
                  <c:v>1674000</c:v>
                </c:pt>
              </c:numCache>
            </c:numRef>
          </c:val>
          <c:extLst>
            <c:ext xmlns:c16="http://schemas.microsoft.com/office/drawing/2014/chart" uri="{C3380CC4-5D6E-409C-BE32-E72D297353CC}">
              <c16:uniqueId val="{00000000-354D-4277-BF67-8F88E4B1A106}"/>
            </c:ext>
          </c:extLst>
        </c:ser>
        <c:ser>
          <c:idx val="1"/>
          <c:order val="1"/>
          <c:tx>
            <c:strRef>
              <c:f>稲WCS!$AA$66</c:f>
              <c:strCache>
                <c:ptCount val="1"/>
                <c:pt idx="0">
                  <c:v>交付金</c:v>
                </c:pt>
              </c:strCache>
            </c:strRef>
          </c:tx>
          <c:spPr>
            <a:solidFill>
              <a:schemeClr val="accent2">
                <a:alpha val="70000"/>
              </a:schemeClr>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稲WCS!$Y$67:$Y$68</c:f>
              <c:strCache>
                <c:ptCount val="2"/>
                <c:pt idx="0">
                  <c:v>収入</c:v>
                </c:pt>
                <c:pt idx="1">
                  <c:v>専用の費用と限界利益残</c:v>
                </c:pt>
              </c:strCache>
            </c:strRef>
          </c:cat>
          <c:val>
            <c:numRef>
              <c:f>稲WCS!$AA$67:$AA$68</c:f>
              <c:numCache>
                <c:formatCode>General</c:formatCode>
                <c:ptCount val="2"/>
                <c:pt idx="0" formatCode="#,##0_);[Red]\(#,##0\)">
                  <c:v>4800000</c:v>
                </c:pt>
              </c:numCache>
            </c:numRef>
          </c:val>
          <c:extLst>
            <c:ext xmlns:c16="http://schemas.microsoft.com/office/drawing/2014/chart" uri="{C3380CC4-5D6E-409C-BE32-E72D297353CC}">
              <c16:uniqueId val="{00000001-354D-4277-BF67-8F88E4B1A106}"/>
            </c:ext>
          </c:extLst>
        </c:ser>
        <c:ser>
          <c:idx val="2"/>
          <c:order val="2"/>
          <c:tx>
            <c:strRef>
              <c:f>稲WCS!$AB$66</c:f>
              <c:strCache>
                <c:ptCount val="1"/>
                <c:pt idx="0">
                  <c:v>材料費</c:v>
                </c:pt>
              </c:strCache>
            </c:strRef>
          </c:tx>
          <c:spPr>
            <a:solidFill>
              <a:schemeClr val="accent3">
                <a:alpha val="70000"/>
              </a:schemeClr>
            </a:solidFill>
            <a:ln>
              <a:noFill/>
            </a:ln>
            <a:effectLst/>
          </c:spPr>
          <c:invertIfNegative val="0"/>
          <c:dLbls>
            <c:dLbl>
              <c:idx val="1"/>
              <c:layout>
                <c:manualLayout>
                  <c:x val="7.6022252371729659E-3"/>
                  <c:y val="-2.7777777777777779E-3"/>
                </c:manualLayout>
              </c:layout>
              <c:dLblPos val="ctr"/>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2-354D-4277-BF67-8F88E4B1A106}"/>
                </c:ext>
              </c:extLst>
            </c:dLbl>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稲WCS!$Y$67:$Y$68</c:f>
              <c:strCache>
                <c:ptCount val="2"/>
                <c:pt idx="0">
                  <c:v>収入</c:v>
                </c:pt>
                <c:pt idx="1">
                  <c:v>専用の費用と限界利益残</c:v>
                </c:pt>
              </c:strCache>
            </c:strRef>
          </c:cat>
          <c:val>
            <c:numRef>
              <c:f>稲WCS!$AB$67:$AB$68</c:f>
              <c:numCache>
                <c:formatCode>#,##0_);[Red]\(#,##0\)</c:formatCode>
                <c:ptCount val="2"/>
                <c:pt idx="1">
                  <c:v>1315140</c:v>
                </c:pt>
              </c:numCache>
            </c:numRef>
          </c:val>
          <c:extLst>
            <c:ext xmlns:c16="http://schemas.microsoft.com/office/drawing/2014/chart" uri="{C3380CC4-5D6E-409C-BE32-E72D297353CC}">
              <c16:uniqueId val="{00000003-354D-4277-BF67-8F88E4B1A106}"/>
            </c:ext>
          </c:extLst>
        </c:ser>
        <c:ser>
          <c:idx val="3"/>
          <c:order val="3"/>
          <c:tx>
            <c:strRef>
              <c:f>稲WCS!$AC$66</c:f>
              <c:strCache>
                <c:ptCount val="1"/>
              </c:strCache>
            </c:strRef>
          </c:tx>
          <c:spPr>
            <a:solidFill>
              <a:schemeClr val="accent4">
                <a:alpha val="70000"/>
              </a:schemeClr>
            </a:solidFill>
            <a:ln>
              <a:noFill/>
            </a:ln>
            <a:effectLst/>
          </c:spPr>
          <c:invertIfNegative val="0"/>
          <c:dLbls>
            <c:dLbl>
              <c:idx val="1"/>
              <c:layout>
                <c:manualLayout>
                  <c:x val="-0.17295062414568496"/>
                  <c:y val="0.1888888888888888"/>
                </c:manualLayout>
              </c:layout>
              <c:dLblPos val="ctr"/>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4-354D-4277-BF67-8F88E4B1A106}"/>
                </c:ext>
              </c:extLst>
            </c:dLbl>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稲WCS!$Y$67:$Y$68</c:f>
              <c:strCache>
                <c:ptCount val="2"/>
                <c:pt idx="0">
                  <c:v>収入</c:v>
                </c:pt>
                <c:pt idx="1">
                  <c:v>専用の費用と限界利益残</c:v>
                </c:pt>
              </c:strCache>
            </c:strRef>
          </c:cat>
          <c:val>
            <c:numRef>
              <c:f>稲WCS!$AC$67:$AC$68</c:f>
              <c:numCache>
                <c:formatCode>General</c:formatCode>
                <c:ptCount val="2"/>
              </c:numCache>
            </c:numRef>
          </c:val>
          <c:extLst>
            <c:ext xmlns:c16="http://schemas.microsoft.com/office/drawing/2014/chart" uri="{C3380CC4-5D6E-409C-BE32-E72D297353CC}">
              <c16:uniqueId val="{00000005-354D-4277-BF67-8F88E4B1A106}"/>
            </c:ext>
          </c:extLst>
        </c:ser>
        <c:ser>
          <c:idx val="4"/>
          <c:order val="4"/>
          <c:tx>
            <c:strRef>
              <c:f>稲WCS!$AD$66</c:f>
              <c:strCache>
                <c:ptCount val="1"/>
                <c:pt idx="0">
                  <c:v>専用減価償却費を控除した限界利益残</c:v>
                </c:pt>
              </c:strCache>
            </c:strRef>
          </c:tx>
          <c:spPr>
            <a:solidFill>
              <a:schemeClr val="accent5">
                <a:alpha val="70000"/>
              </a:schemeClr>
            </a:solidFill>
            <a:ln>
              <a:noFill/>
            </a:ln>
            <a:effectLst/>
          </c:spPr>
          <c:invertIfNegative val="0"/>
          <c:dLbls>
            <c:dLbl>
              <c:idx val="1"/>
              <c:layout>
                <c:manualLayout>
                  <c:x val="2.042544327108773E-2"/>
                  <c:y val="-1.1111111111111112E-2"/>
                </c:manualLayout>
              </c:layout>
              <c:dLblPos val="ctr"/>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6-354D-4277-BF67-8F88E4B1A106}"/>
                </c:ext>
              </c:extLst>
            </c:dLbl>
            <c:spPr>
              <a:solidFill>
                <a:sysClr val="window" lastClr="FFFFFF"/>
              </a:solid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稲WCS!$Y$67:$Y$68</c:f>
              <c:strCache>
                <c:ptCount val="2"/>
                <c:pt idx="0">
                  <c:v>収入</c:v>
                </c:pt>
                <c:pt idx="1">
                  <c:v>専用の費用と限界利益残</c:v>
                </c:pt>
              </c:strCache>
            </c:strRef>
          </c:cat>
          <c:val>
            <c:numRef>
              <c:f>稲WCS!$AD$67:$AD$68</c:f>
              <c:numCache>
                <c:formatCode>#,##0_);[Red]\(#,##0\)</c:formatCode>
                <c:ptCount val="2"/>
                <c:pt idx="1">
                  <c:v>2748060</c:v>
                </c:pt>
              </c:numCache>
            </c:numRef>
          </c:val>
          <c:extLst>
            <c:ext xmlns:c16="http://schemas.microsoft.com/office/drawing/2014/chart" uri="{C3380CC4-5D6E-409C-BE32-E72D297353CC}">
              <c16:uniqueId val="{00000007-354D-4277-BF67-8F88E4B1A106}"/>
            </c:ext>
          </c:extLst>
        </c:ser>
        <c:ser>
          <c:idx val="5"/>
          <c:order val="5"/>
          <c:tx>
            <c:strRef>
              <c:f>稲WCS!$AE$66</c:f>
              <c:strCache>
                <c:ptCount val="1"/>
                <c:pt idx="0">
                  <c:v>専用機械減価償却費</c:v>
                </c:pt>
              </c:strCache>
            </c:strRef>
          </c:tx>
          <c:spPr>
            <a:solidFill>
              <a:schemeClr val="accent6">
                <a:alpha val="70000"/>
              </a:schemeClr>
            </a:solidFill>
            <a:ln>
              <a:noFill/>
            </a:ln>
            <a:effectLst/>
          </c:spPr>
          <c:invertIfNegative val="0"/>
          <c:dLbls>
            <c:dLbl>
              <c:idx val="1"/>
              <c:layout>
                <c:manualLayout>
                  <c:x val="-1.9005555555555555E-3"/>
                  <c:y val="-7.2067901234567902E-3"/>
                </c:manualLayout>
              </c:layout>
              <c:dLblPos val="ctr"/>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8-354D-4277-BF67-8F88E4B1A106}"/>
                </c:ext>
              </c:extLst>
            </c:dLbl>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稲WCS!$Y$67:$Y$68</c:f>
              <c:strCache>
                <c:ptCount val="2"/>
                <c:pt idx="0">
                  <c:v>収入</c:v>
                </c:pt>
                <c:pt idx="1">
                  <c:v>専用の費用と限界利益残</c:v>
                </c:pt>
              </c:strCache>
            </c:strRef>
          </c:cat>
          <c:val>
            <c:numRef>
              <c:f>稲WCS!$AE$67:$AE$68</c:f>
              <c:numCache>
                <c:formatCode>#,##0_);[Red]\(#,##0\)</c:formatCode>
                <c:ptCount val="2"/>
                <c:pt idx="1">
                  <c:v>2410800</c:v>
                </c:pt>
              </c:numCache>
            </c:numRef>
          </c:val>
          <c:extLst>
            <c:ext xmlns:c16="http://schemas.microsoft.com/office/drawing/2014/chart" uri="{C3380CC4-5D6E-409C-BE32-E72D297353CC}">
              <c16:uniqueId val="{00000009-354D-4277-BF67-8F88E4B1A106}"/>
            </c:ext>
          </c:extLst>
        </c:ser>
        <c:dLbls>
          <c:dLblPos val="ctr"/>
          <c:showLegendKey val="0"/>
          <c:showVal val="1"/>
          <c:showCatName val="0"/>
          <c:showSerName val="0"/>
          <c:showPercent val="0"/>
          <c:showBubbleSize val="0"/>
        </c:dLbls>
        <c:gapWidth val="2"/>
        <c:overlap val="100"/>
        <c:axId val="12983232"/>
        <c:axId val="12981312"/>
      </c:barChart>
      <c:catAx>
        <c:axId val="12983232"/>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headEnd type="none" w="sm" len="sm"/>
            <a:tailEnd type="none" w="sm" len="sm"/>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12981312"/>
        <c:crosses val="autoZero"/>
        <c:auto val="1"/>
        <c:lblAlgn val="ctr"/>
        <c:lblOffset val="100"/>
        <c:noMultiLvlLbl val="0"/>
      </c:catAx>
      <c:valAx>
        <c:axId val="12981312"/>
        <c:scaling>
          <c:orientation val="minMax"/>
        </c:scaling>
        <c:delete val="0"/>
        <c:axPos val="l"/>
        <c:majorGridlines>
          <c:spPr>
            <a:ln w="9525" cap="flat" cmpd="sng" algn="ctr">
              <a:gradFill>
                <a:gsLst>
                  <a:gs pos="0">
                    <a:schemeClr val="tx1">
                      <a:lumMod val="5000"/>
                      <a:lumOff val="95000"/>
                    </a:schemeClr>
                  </a:gs>
                  <a:gs pos="100000">
                    <a:schemeClr val="tx1">
                      <a:lumMod val="15000"/>
                      <a:lumOff val="85000"/>
                    </a:schemeClr>
                  </a:gs>
                </a:gsLst>
                <a:lin ang="5400000" scaled="0"/>
              </a:gradFill>
              <a:round/>
            </a:ln>
            <a:effectLst/>
          </c:spPr>
        </c:majorGridlines>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crossAx val="12983232"/>
        <c:crosses val="autoZero"/>
        <c:crossBetween val="between"/>
      </c:valAx>
      <c:spPr>
        <a:noFill/>
        <a:ln>
          <a:noFill/>
        </a:ln>
        <a:effectLst/>
      </c:spPr>
    </c:plotArea>
    <c:plotVisOnly val="1"/>
    <c:dispBlanksAs val="gap"/>
    <c:showDLblsOverMax val="0"/>
    <c:extLst/>
  </c:chart>
  <c:spPr>
    <a:solidFill>
      <a:sysClr val="window" lastClr="FFFFFF"/>
    </a:solidFill>
    <a:ln>
      <a:noFill/>
    </a:ln>
    <a:effectLst/>
  </c:spPr>
  <c:txPr>
    <a:bodyPr/>
    <a:lstStyle/>
    <a:p>
      <a:pPr>
        <a:defRPr sz="1200"/>
      </a:pPr>
      <a:endParaRPr lang="ja-JP"/>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0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headEnd type="none" w="sm" len="sm"/>
        <a:tailEnd type="none" w="sm" len="sm"/>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fillRef idx="0">
      <cs:styleClr val="auto"/>
    </cs:fillRef>
    <cs:effectRef idx="0"/>
    <cs:fontRef idx="minor">
      <a:schemeClr val="tx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0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headEnd type="none" w="sm" len="sm"/>
        <a:tailEnd type="none" w="sm" len="sm"/>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fillRef idx="0">
      <cs:styleClr val="auto"/>
    </cs:fillRef>
    <cs:effectRef idx="0"/>
    <cs:fontRef idx="minor">
      <a:schemeClr val="tx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30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headEnd type="none" w="sm" len="sm"/>
        <a:tailEnd type="none" w="sm" len="sm"/>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fillRef idx="0">
      <cs:styleClr val="auto"/>
    </cs:fillRef>
    <cs:effectRef idx="0"/>
    <cs:fontRef idx="minor">
      <a:schemeClr val="tx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033D4B-1471-48FE-A722-9C3186F251F8}" type="doc">
      <dgm:prSet loTypeId="urn:microsoft.com/office/officeart/2005/8/layout/process1" loCatId="process" qsTypeId="urn:microsoft.com/office/officeart/2005/8/quickstyle/simple1" qsCatId="simple" csTypeId="urn:microsoft.com/office/officeart/2005/8/colors/accent1_2" csCatId="accent1" phldr="1"/>
      <dgm:spPr/>
    </dgm:pt>
    <dgm:pt modelId="{9D1A1B80-40DF-44BF-96CF-63906F584FFE}">
      <dgm:prSet phldrT="[テキスト]" custT="1"/>
      <dgm:spPr/>
      <dgm:t>
        <a:bodyPr/>
        <a:lstStyle/>
        <a:p>
          <a:r>
            <a:rPr kumimoji="1" lang="ja-JP" altLang="en-US" sz="2400" dirty="0"/>
            <a:t>生産者</a:t>
          </a:r>
          <a:endParaRPr kumimoji="1" lang="en-US" altLang="ja-JP" sz="2400" dirty="0"/>
        </a:p>
        <a:p>
          <a:r>
            <a:rPr kumimoji="1" lang="ja-JP" altLang="en-US" sz="2400" dirty="0"/>
            <a:t>１３戸</a:t>
          </a:r>
        </a:p>
      </dgm:t>
    </dgm:pt>
    <dgm:pt modelId="{75F9B9E4-58FF-42C2-B802-E5D63C60BF49}" type="parTrans" cxnId="{93DE0A90-BDA3-4E11-83A9-1FAF8CD17CFE}">
      <dgm:prSet/>
      <dgm:spPr/>
      <dgm:t>
        <a:bodyPr/>
        <a:lstStyle/>
        <a:p>
          <a:endParaRPr kumimoji="1" lang="ja-JP" altLang="en-US" sz="2000"/>
        </a:p>
      </dgm:t>
    </dgm:pt>
    <dgm:pt modelId="{8BFA8126-F7A2-4C26-A8D0-E88558A48826}" type="sibTrans" cxnId="{93DE0A90-BDA3-4E11-83A9-1FAF8CD17CFE}">
      <dgm:prSet custT="1"/>
      <dgm:spPr/>
      <dgm:t>
        <a:bodyPr/>
        <a:lstStyle/>
        <a:p>
          <a:endParaRPr kumimoji="1" lang="ja-JP" altLang="en-US" sz="1400"/>
        </a:p>
      </dgm:t>
    </dgm:pt>
    <dgm:pt modelId="{A5970736-A289-436E-B7D7-CC4BE1DD51C0}">
      <dgm:prSet phldrT="[テキスト]" custT="1"/>
      <dgm:spPr/>
      <dgm:t>
        <a:bodyPr/>
        <a:lstStyle/>
        <a:p>
          <a:r>
            <a:rPr kumimoji="1" lang="ja-JP" altLang="en-US" sz="2400" dirty="0"/>
            <a:t>収穫受託</a:t>
          </a:r>
          <a:endParaRPr kumimoji="1" lang="en-US" altLang="ja-JP" sz="2400" dirty="0"/>
        </a:p>
        <a:p>
          <a:r>
            <a:rPr kumimoji="1" lang="ja-JP" altLang="en-US" sz="2400" dirty="0"/>
            <a:t>３戸</a:t>
          </a:r>
        </a:p>
      </dgm:t>
    </dgm:pt>
    <dgm:pt modelId="{68218F91-889E-4561-8771-723A4F448024}" type="parTrans" cxnId="{5AFB2B4C-57BF-4315-8FB6-823B7DE0E9F3}">
      <dgm:prSet/>
      <dgm:spPr/>
      <dgm:t>
        <a:bodyPr/>
        <a:lstStyle/>
        <a:p>
          <a:endParaRPr kumimoji="1" lang="ja-JP" altLang="en-US" sz="2000"/>
        </a:p>
      </dgm:t>
    </dgm:pt>
    <dgm:pt modelId="{1F27C490-9AFA-48D8-ABDB-2E06A7E6104B}" type="sibTrans" cxnId="{5AFB2B4C-57BF-4315-8FB6-823B7DE0E9F3}">
      <dgm:prSet custT="1"/>
      <dgm:spPr/>
      <dgm:t>
        <a:bodyPr/>
        <a:lstStyle/>
        <a:p>
          <a:endParaRPr kumimoji="1" lang="ja-JP" altLang="en-US" sz="1400"/>
        </a:p>
      </dgm:t>
    </dgm:pt>
    <dgm:pt modelId="{1F4ECAF1-A2F3-4CA2-93A9-8BC237F0A6BC}">
      <dgm:prSet phldrT="[テキスト]" custT="1"/>
      <dgm:spPr/>
      <dgm:t>
        <a:bodyPr/>
        <a:lstStyle/>
        <a:p>
          <a:r>
            <a:rPr kumimoji="1" lang="ja-JP" altLang="en-US" sz="2400" dirty="0"/>
            <a:t>ＪＡ 斐川</a:t>
          </a:r>
          <a:endParaRPr kumimoji="1" lang="en-US" altLang="ja-JP" sz="2400" dirty="0"/>
        </a:p>
        <a:p>
          <a:r>
            <a:rPr kumimoji="1" lang="ja-JP" altLang="en-US" sz="2400" dirty="0"/>
            <a:t>買い上げ</a:t>
          </a:r>
        </a:p>
      </dgm:t>
    </dgm:pt>
    <dgm:pt modelId="{30F93027-E19D-47FB-82E9-0EFBE4642783}" type="parTrans" cxnId="{06883F24-05FB-4102-9B6F-B9EC2013922D}">
      <dgm:prSet/>
      <dgm:spPr/>
      <dgm:t>
        <a:bodyPr/>
        <a:lstStyle/>
        <a:p>
          <a:endParaRPr kumimoji="1" lang="ja-JP" altLang="en-US" sz="2000"/>
        </a:p>
      </dgm:t>
    </dgm:pt>
    <dgm:pt modelId="{53EE6AF7-0876-4089-9963-431B060FFBA2}" type="sibTrans" cxnId="{06883F24-05FB-4102-9B6F-B9EC2013922D}">
      <dgm:prSet custT="1"/>
      <dgm:spPr/>
      <dgm:t>
        <a:bodyPr/>
        <a:lstStyle/>
        <a:p>
          <a:endParaRPr kumimoji="1" lang="ja-JP" altLang="en-US" sz="1400"/>
        </a:p>
      </dgm:t>
    </dgm:pt>
    <dgm:pt modelId="{4228413B-4DFA-4A17-AF6E-55322FE7A281}">
      <dgm:prSet phldrT="[テキスト]" custT="1"/>
      <dgm:spPr/>
      <dgm:t>
        <a:bodyPr/>
        <a:lstStyle/>
        <a:p>
          <a:r>
            <a:rPr kumimoji="1" lang="ja-JP" altLang="en-US" sz="2400" dirty="0"/>
            <a:t>畜産農家</a:t>
          </a:r>
          <a:endParaRPr kumimoji="1" lang="en-US" altLang="ja-JP" sz="2400" dirty="0"/>
        </a:p>
        <a:p>
          <a:r>
            <a:rPr kumimoji="1" lang="ja-JP" altLang="en-US" sz="2400" dirty="0"/>
            <a:t>１５戸</a:t>
          </a:r>
        </a:p>
      </dgm:t>
    </dgm:pt>
    <dgm:pt modelId="{9FFAAA70-88A0-4638-ACEA-AC9601FD3254}" type="sibTrans" cxnId="{6EEC58C3-9852-4AED-A949-ECD8503B21E6}">
      <dgm:prSet/>
      <dgm:spPr/>
      <dgm:t>
        <a:bodyPr/>
        <a:lstStyle/>
        <a:p>
          <a:endParaRPr kumimoji="1" lang="ja-JP" altLang="en-US" sz="2000"/>
        </a:p>
      </dgm:t>
    </dgm:pt>
    <dgm:pt modelId="{5B5EB1EC-16D8-4D23-9E9F-748CCAE3E6BC}" type="parTrans" cxnId="{6EEC58C3-9852-4AED-A949-ECD8503B21E6}">
      <dgm:prSet/>
      <dgm:spPr/>
      <dgm:t>
        <a:bodyPr/>
        <a:lstStyle/>
        <a:p>
          <a:endParaRPr kumimoji="1" lang="ja-JP" altLang="en-US" sz="2000"/>
        </a:p>
      </dgm:t>
    </dgm:pt>
    <dgm:pt modelId="{A9D20874-B310-4D55-9D09-AA3951CBCED3}" type="pres">
      <dgm:prSet presAssocID="{6B033D4B-1471-48FE-A722-9C3186F251F8}" presName="Name0" presStyleCnt="0">
        <dgm:presLayoutVars>
          <dgm:dir/>
          <dgm:resizeHandles val="exact"/>
        </dgm:presLayoutVars>
      </dgm:prSet>
      <dgm:spPr/>
    </dgm:pt>
    <dgm:pt modelId="{8E67B6BB-4097-40F4-97DD-EB6F4CF273CA}" type="pres">
      <dgm:prSet presAssocID="{9D1A1B80-40DF-44BF-96CF-63906F584FFE}" presName="node" presStyleLbl="node1" presStyleIdx="0" presStyleCnt="4" custLinFactNeighborY="-39936">
        <dgm:presLayoutVars>
          <dgm:bulletEnabled val="1"/>
        </dgm:presLayoutVars>
      </dgm:prSet>
      <dgm:spPr/>
    </dgm:pt>
    <dgm:pt modelId="{C250F98C-992B-45E8-AFDC-A582FEEBD5A5}" type="pres">
      <dgm:prSet presAssocID="{8BFA8126-F7A2-4C26-A8D0-E88558A48826}" presName="sibTrans" presStyleLbl="sibTrans2D1" presStyleIdx="0" presStyleCnt="3"/>
      <dgm:spPr/>
    </dgm:pt>
    <dgm:pt modelId="{01E34A19-422B-40E5-9826-C1E8C6B07D59}" type="pres">
      <dgm:prSet presAssocID="{8BFA8126-F7A2-4C26-A8D0-E88558A48826}" presName="connectorText" presStyleLbl="sibTrans2D1" presStyleIdx="0" presStyleCnt="3"/>
      <dgm:spPr/>
    </dgm:pt>
    <dgm:pt modelId="{3EEE2985-7105-4168-84A4-1C69108DF409}" type="pres">
      <dgm:prSet presAssocID="{A5970736-A289-436E-B7D7-CC4BE1DD51C0}" presName="node" presStyleLbl="node1" presStyleIdx="1" presStyleCnt="4" custLinFactNeighborY="-39936">
        <dgm:presLayoutVars>
          <dgm:bulletEnabled val="1"/>
        </dgm:presLayoutVars>
      </dgm:prSet>
      <dgm:spPr/>
    </dgm:pt>
    <dgm:pt modelId="{2C1C86C8-5938-4227-A386-479F308230B8}" type="pres">
      <dgm:prSet presAssocID="{1F27C490-9AFA-48D8-ABDB-2E06A7E6104B}" presName="sibTrans" presStyleLbl="sibTrans2D1" presStyleIdx="1" presStyleCnt="3"/>
      <dgm:spPr/>
    </dgm:pt>
    <dgm:pt modelId="{6A6C17ED-539F-4F11-A344-2FD3CF4F6540}" type="pres">
      <dgm:prSet presAssocID="{1F27C490-9AFA-48D8-ABDB-2E06A7E6104B}" presName="connectorText" presStyleLbl="sibTrans2D1" presStyleIdx="1" presStyleCnt="3"/>
      <dgm:spPr/>
    </dgm:pt>
    <dgm:pt modelId="{B753DED9-B6E5-4763-9BB6-160B2B5BC6E7}" type="pres">
      <dgm:prSet presAssocID="{1F4ECAF1-A2F3-4CA2-93A9-8BC237F0A6BC}" presName="node" presStyleLbl="node1" presStyleIdx="2" presStyleCnt="4" custLinFactNeighborY="-39936">
        <dgm:presLayoutVars>
          <dgm:bulletEnabled val="1"/>
        </dgm:presLayoutVars>
      </dgm:prSet>
      <dgm:spPr/>
    </dgm:pt>
    <dgm:pt modelId="{57478FB8-0C36-4603-B1F3-6709B28DB761}" type="pres">
      <dgm:prSet presAssocID="{53EE6AF7-0876-4089-9963-431B060FFBA2}" presName="sibTrans" presStyleLbl="sibTrans2D1" presStyleIdx="2" presStyleCnt="3"/>
      <dgm:spPr/>
    </dgm:pt>
    <dgm:pt modelId="{A6A7A153-D4B6-456E-BCD4-242323D4E2A1}" type="pres">
      <dgm:prSet presAssocID="{53EE6AF7-0876-4089-9963-431B060FFBA2}" presName="connectorText" presStyleLbl="sibTrans2D1" presStyleIdx="2" presStyleCnt="3"/>
      <dgm:spPr/>
    </dgm:pt>
    <dgm:pt modelId="{D4955D27-0F93-4448-A180-2DEE6C6F41F2}" type="pres">
      <dgm:prSet presAssocID="{4228413B-4DFA-4A17-AF6E-55322FE7A281}" presName="node" presStyleLbl="node1" presStyleIdx="3" presStyleCnt="4" custLinFactNeighborY="-39936">
        <dgm:presLayoutVars>
          <dgm:bulletEnabled val="1"/>
        </dgm:presLayoutVars>
      </dgm:prSet>
      <dgm:spPr/>
    </dgm:pt>
  </dgm:ptLst>
  <dgm:cxnLst>
    <dgm:cxn modelId="{20BA2914-46F3-468C-B9AC-BDBEF910E3B0}" type="presOf" srcId="{A5970736-A289-436E-B7D7-CC4BE1DD51C0}" destId="{3EEE2985-7105-4168-84A4-1C69108DF409}" srcOrd="0" destOrd="0" presId="urn:microsoft.com/office/officeart/2005/8/layout/process1"/>
    <dgm:cxn modelId="{BED54E14-387D-4CAF-8721-32C5160B42C9}" type="presOf" srcId="{8BFA8126-F7A2-4C26-A8D0-E88558A48826}" destId="{C250F98C-992B-45E8-AFDC-A582FEEBD5A5}" srcOrd="0" destOrd="0" presId="urn:microsoft.com/office/officeart/2005/8/layout/process1"/>
    <dgm:cxn modelId="{06883F24-05FB-4102-9B6F-B9EC2013922D}" srcId="{6B033D4B-1471-48FE-A722-9C3186F251F8}" destId="{1F4ECAF1-A2F3-4CA2-93A9-8BC237F0A6BC}" srcOrd="2" destOrd="0" parTransId="{30F93027-E19D-47FB-82E9-0EFBE4642783}" sibTransId="{53EE6AF7-0876-4089-9963-431B060FFBA2}"/>
    <dgm:cxn modelId="{C8189324-01D0-4A92-AABA-294DA5ABF244}" type="presOf" srcId="{6B033D4B-1471-48FE-A722-9C3186F251F8}" destId="{A9D20874-B310-4D55-9D09-AA3951CBCED3}" srcOrd="0" destOrd="0" presId="urn:microsoft.com/office/officeart/2005/8/layout/process1"/>
    <dgm:cxn modelId="{5AFB2B4C-57BF-4315-8FB6-823B7DE0E9F3}" srcId="{6B033D4B-1471-48FE-A722-9C3186F251F8}" destId="{A5970736-A289-436E-B7D7-CC4BE1DD51C0}" srcOrd="1" destOrd="0" parTransId="{68218F91-889E-4561-8771-723A4F448024}" sibTransId="{1F27C490-9AFA-48D8-ABDB-2E06A7E6104B}"/>
    <dgm:cxn modelId="{F1F56954-FC45-423D-846E-86A401F34EEB}" type="presOf" srcId="{53EE6AF7-0876-4089-9963-431B060FFBA2}" destId="{57478FB8-0C36-4603-B1F3-6709B28DB761}" srcOrd="0" destOrd="0" presId="urn:microsoft.com/office/officeart/2005/8/layout/process1"/>
    <dgm:cxn modelId="{FCF29D7B-1261-4B88-969C-88B109E992CF}" type="presOf" srcId="{4228413B-4DFA-4A17-AF6E-55322FE7A281}" destId="{D4955D27-0F93-4448-A180-2DEE6C6F41F2}" srcOrd="0" destOrd="0" presId="urn:microsoft.com/office/officeart/2005/8/layout/process1"/>
    <dgm:cxn modelId="{25194983-1B8D-4F08-88A0-DD54365DB6A9}" type="presOf" srcId="{1F27C490-9AFA-48D8-ABDB-2E06A7E6104B}" destId="{6A6C17ED-539F-4F11-A344-2FD3CF4F6540}" srcOrd="1" destOrd="0" presId="urn:microsoft.com/office/officeart/2005/8/layout/process1"/>
    <dgm:cxn modelId="{258EF68C-CB68-4C49-BC97-506D982E63C3}" type="presOf" srcId="{53EE6AF7-0876-4089-9963-431B060FFBA2}" destId="{A6A7A153-D4B6-456E-BCD4-242323D4E2A1}" srcOrd="1" destOrd="0" presId="urn:microsoft.com/office/officeart/2005/8/layout/process1"/>
    <dgm:cxn modelId="{DDDB328F-631A-441C-941D-65B6ED16F6A7}" type="presOf" srcId="{1F27C490-9AFA-48D8-ABDB-2E06A7E6104B}" destId="{2C1C86C8-5938-4227-A386-479F308230B8}" srcOrd="0" destOrd="0" presId="urn:microsoft.com/office/officeart/2005/8/layout/process1"/>
    <dgm:cxn modelId="{93DE0A90-BDA3-4E11-83A9-1FAF8CD17CFE}" srcId="{6B033D4B-1471-48FE-A722-9C3186F251F8}" destId="{9D1A1B80-40DF-44BF-96CF-63906F584FFE}" srcOrd="0" destOrd="0" parTransId="{75F9B9E4-58FF-42C2-B802-E5D63C60BF49}" sibTransId="{8BFA8126-F7A2-4C26-A8D0-E88558A48826}"/>
    <dgm:cxn modelId="{3C6C93BB-B8FC-4D6B-B83C-1541E227D148}" type="presOf" srcId="{1F4ECAF1-A2F3-4CA2-93A9-8BC237F0A6BC}" destId="{B753DED9-B6E5-4763-9BB6-160B2B5BC6E7}" srcOrd="0" destOrd="0" presId="urn:microsoft.com/office/officeart/2005/8/layout/process1"/>
    <dgm:cxn modelId="{019612C1-4D28-4542-A897-D49C06C0040C}" type="presOf" srcId="{9D1A1B80-40DF-44BF-96CF-63906F584FFE}" destId="{8E67B6BB-4097-40F4-97DD-EB6F4CF273CA}" srcOrd="0" destOrd="0" presId="urn:microsoft.com/office/officeart/2005/8/layout/process1"/>
    <dgm:cxn modelId="{6EEC58C3-9852-4AED-A949-ECD8503B21E6}" srcId="{6B033D4B-1471-48FE-A722-9C3186F251F8}" destId="{4228413B-4DFA-4A17-AF6E-55322FE7A281}" srcOrd="3" destOrd="0" parTransId="{5B5EB1EC-16D8-4D23-9E9F-748CCAE3E6BC}" sibTransId="{9FFAAA70-88A0-4638-ACEA-AC9601FD3254}"/>
    <dgm:cxn modelId="{18E16CF1-3645-4874-A457-19D78DAED778}" type="presOf" srcId="{8BFA8126-F7A2-4C26-A8D0-E88558A48826}" destId="{01E34A19-422B-40E5-9826-C1E8C6B07D59}" srcOrd="1" destOrd="0" presId="urn:microsoft.com/office/officeart/2005/8/layout/process1"/>
    <dgm:cxn modelId="{289F3196-F408-4CF3-8B62-E1E1FB13D1BF}" type="presParOf" srcId="{A9D20874-B310-4D55-9D09-AA3951CBCED3}" destId="{8E67B6BB-4097-40F4-97DD-EB6F4CF273CA}" srcOrd="0" destOrd="0" presId="urn:microsoft.com/office/officeart/2005/8/layout/process1"/>
    <dgm:cxn modelId="{ABC72019-4682-46C0-BEAC-5A16DC24E316}" type="presParOf" srcId="{A9D20874-B310-4D55-9D09-AA3951CBCED3}" destId="{C250F98C-992B-45E8-AFDC-A582FEEBD5A5}" srcOrd="1" destOrd="0" presId="urn:microsoft.com/office/officeart/2005/8/layout/process1"/>
    <dgm:cxn modelId="{2664424F-6EF8-4B3E-AB10-50047B6D6CBC}" type="presParOf" srcId="{C250F98C-992B-45E8-AFDC-A582FEEBD5A5}" destId="{01E34A19-422B-40E5-9826-C1E8C6B07D59}" srcOrd="0" destOrd="0" presId="urn:microsoft.com/office/officeart/2005/8/layout/process1"/>
    <dgm:cxn modelId="{0DB3ED9E-5555-44C4-A926-1F1573A0857F}" type="presParOf" srcId="{A9D20874-B310-4D55-9D09-AA3951CBCED3}" destId="{3EEE2985-7105-4168-84A4-1C69108DF409}" srcOrd="2" destOrd="0" presId="urn:microsoft.com/office/officeart/2005/8/layout/process1"/>
    <dgm:cxn modelId="{419407E5-F991-485E-99B9-3D33BA4C8006}" type="presParOf" srcId="{A9D20874-B310-4D55-9D09-AA3951CBCED3}" destId="{2C1C86C8-5938-4227-A386-479F308230B8}" srcOrd="3" destOrd="0" presId="urn:microsoft.com/office/officeart/2005/8/layout/process1"/>
    <dgm:cxn modelId="{633CA02F-6E6A-499E-93EC-E02D6F5A8574}" type="presParOf" srcId="{2C1C86C8-5938-4227-A386-479F308230B8}" destId="{6A6C17ED-539F-4F11-A344-2FD3CF4F6540}" srcOrd="0" destOrd="0" presId="urn:microsoft.com/office/officeart/2005/8/layout/process1"/>
    <dgm:cxn modelId="{A3D1D91A-7EBC-4CE9-A037-985DC84CF877}" type="presParOf" srcId="{A9D20874-B310-4D55-9D09-AA3951CBCED3}" destId="{B753DED9-B6E5-4763-9BB6-160B2B5BC6E7}" srcOrd="4" destOrd="0" presId="urn:microsoft.com/office/officeart/2005/8/layout/process1"/>
    <dgm:cxn modelId="{4AE12014-0B87-4375-BDA3-17E8096F786E}" type="presParOf" srcId="{A9D20874-B310-4D55-9D09-AA3951CBCED3}" destId="{57478FB8-0C36-4603-B1F3-6709B28DB761}" srcOrd="5" destOrd="0" presId="urn:microsoft.com/office/officeart/2005/8/layout/process1"/>
    <dgm:cxn modelId="{C5973412-F022-4470-8FB7-841C933782FE}" type="presParOf" srcId="{57478FB8-0C36-4603-B1F3-6709B28DB761}" destId="{A6A7A153-D4B6-456E-BCD4-242323D4E2A1}" srcOrd="0" destOrd="0" presId="urn:microsoft.com/office/officeart/2005/8/layout/process1"/>
    <dgm:cxn modelId="{FCAC9391-4D4D-4C0D-803B-02D8E3A17000}" type="presParOf" srcId="{A9D20874-B310-4D55-9D09-AA3951CBCED3}" destId="{D4955D27-0F93-4448-A180-2DEE6C6F41F2}"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67B6BB-4097-40F4-97DD-EB6F4CF273CA}">
      <dsp:nvSpPr>
        <dsp:cNvPr id="0" name=""/>
        <dsp:cNvSpPr/>
      </dsp:nvSpPr>
      <dsp:spPr>
        <a:xfrm>
          <a:off x="3856" y="1670261"/>
          <a:ext cx="1686151" cy="13910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1" lang="ja-JP" altLang="en-US" sz="2400" kern="1200" dirty="0"/>
            <a:t>生産者</a:t>
          </a:r>
          <a:endParaRPr kumimoji="1" lang="en-US" altLang="ja-JP" sz="2400" kern="1200" dirty="0"/>
        </a:p>
        <a:p>
          <a:pPr marL="0" lvl="0" indent="0" algn="ctr" defTabSz="1066800">
            <a:lnSpc>
              <a:spcPct val="90000"/>
            </a:lnSpc>
            <a:spcBef>
              <a:spcPct val="0"/>
            </a:spcBef>
            <a:spcAft>
              <a:spcPct val="35000"/>
            </a:spcAft>
            <a:buNone/>
          </a:pPr>
          <a:r>
            <a:rPr kumimoji="1" lang="ja-JP" altLang="en-US" sz="2400" kern="1200" dirty="0"/>
            <a:t>１３戸</a:t>
          </a:r>
        </a:p>
      </dsp:txBody>
      <dsp:txXfrm>
        <a:off x="44599" y="1711004"/>
        <a:ext cx="1604665" cy="1309588"/>
      </dsp:txXfrm>
    </dsp:sp>
    <dsp:sp modelId="{C250F98C-992B-45E8-AFDC-A582FEEBD5A5}">
      <dsp:nvSpPr>
        <dsp:cNvPr id="0" name=""/>
        <dsp:cNvSpPr/>
      </dsp:nvSpPr>
      <dsp:spPr>
        <a:xfrm>
          <a:off x="1858622" y="2156716"/>
          <a:ext cx="357464" cy="41816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kumimoji="1" lang="ja-JP" altLang="en-US" sz="1400" kern="1200"/>
        </a:p>
      </dsp:txBody>
      <dsp:txXfrm>
        <a:off x="1858622" y="2240349"/>
        <a:ext cx="250225" cy="250899"/>
      </dsp:txXfrm>
    </dsp:sp>
    <dsp:sp modelId="{3EEE2985-7105-4168-84A4-1C69108DF409}">
      <dsp:nvSpPr>
        <dsp:cNvPr id="0" name=""/>
        <dsp:cNvSpPr/>
      </dsp:nvSpPr>
      <dsp:spPr>
        <a:xfrm>
          <a:off x="2364468" y="1670261"/>
          <a:ext cx="1686151" cy="13910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1" lang="ja-JP" altLang="en-US" sz="2400" kern="1200" dirty="0"/>
            <a:t>収穫受託</a:t>
          </a:r>
          <a:endParaRPr kumimoji="1" lang="en-US" altLang="ja-JP" sz="2400" kern="1200" dirty="0"/>
        </a:p>
        <a:p>
          <a:pPr marL="0" lvl="0" indent="0" algn="ctr" defTabSz="1066800">
            <a:lnSpc>
              <a:spcPct val="90000"/>
            </a:lnSpc>
            <a:spcBef>
              <a:spcPct val="0"/>
            </a:spcBef>
            <a:spcAft>
              <a:spcPct val="35000"/>
            </a:spcAft>
            <a:buNone/>
          </a:pPr>
          <a:r>
            <a:rPr kumimoji="1" lang="ja-JP" altLang="en-US" sz="2400" kern="1200" dirty="0"/>
            <a:t>３戸</a:t>
          </a:r>
        </a:p>
      </dsp:txBody>
      <dsp:txXfrm>
        <a:off x="2405211" y="1711004"/>
        <a:ext cx="1604665" cy="1309588"/>
      </dsp:txXfrm>
    </dsp:sp>
    <dsp:sp modelId="{2C1C86C8-5938-4227-A386-479F308230B8}">
      <dsp:nvSpPr>
        <dsp:cNvPr id="0" name=""/>
        <dsp:cNvSpPr/>
      </dsp:nvSpPr>
      <dsp:spPr>
        <a:xfrm>
          <a:off x="4219234" y="2156716"/>
          <a:ext cx="357464" cy="41816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kumimoji="1" lang="ja-JP" altLang="en-US" sz="1400" kern="1200"/>
        </a:p>
      </dsp:txBody>
      <dsp:txXfrm>
        <a:off x="4219234" y="2240349"/>
        <a:ext cx="250225" cy="250899"/>
      </dsp:txXfrm>
    </dsp:sp>
    <dsp:sp modelId="{B753DED9-B6E5-4763-9BB6-160B2B5BC6E7}">
      <dsp:nvSpPr>
        <dsp:cNvPr id="0" name=""/>
        <dsp:cNvSpPr/>
      </dsp:nvSpPr>
      <dsp:spPr>
        <a:xfrm>
          <a:off x="4725080" y="1670261"/>
          <a:ext cx="1686151" cy="13910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1" lang="ja-JP" altLang="en-US" sz="2400" kern="1200" dirty="0"/>
            <a:t>ＪＡ 斐川</a:t>
          </a:r>
          <a:endParaRPr kumimoji="1" lang="en-US" altLang="ja-JP" sz="2400" kern="1200" dirty="0"/>
        </a:p>
        <a:p>
          <a:pPr marL="0" lvl="0" indent="0" algn="ctr" defTabSz="1066800">
            <a:lnSpc>
              <a:spcPct val="90000"/>
            </a:lnSpc>
            <a:spcBef>
              <a:spcPct val="0"/>
            </a:spcBef>
            <a:spcAft>
              <a:spcPct val="35000"/>
            </a:spcAft>
            <a:buNone/>
          </a:pPr>
          <a:r>
            <a:rPr kumimoji="1" lang="ja-JP" altLang="en-US" sz="2400" kern="1200" dirty="0"/>
            <a:t>買い上げ</a:t>
          </a:r>
        </a:p>
      </dsp:txBody>
      <dsp:txXfrm>
        <a:off x="4765823" y="1711004"/>
        <a:ext cx="1604665" cy="1309588"/>
      </dsp:txXfrm>
    </dsp:sp>
    <dsp:sp modelId="{57478FB8-0C36-4603-B1F3-6709B28DB761}">
      <dsp:nvSpPr>
        <dsp:cNvPr id="0" name=""/>
        <dsp:cNvSpPr/>
      </dsp:nvSpPr>
      <dsp:spPr>
        <a:xfrm>
          <a:off x="6579846" y="2156716"/>
          <a:ext cx="357464" cy="41816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kumimoji="1" lang="ja-JP" altLang="en-US" sz="1400" kern="1200"/>
        </a:p>
      </dsp:txBody>
      <dsp:txXfrm>
        <a:off x="6579846" y="2240349"/>
        <a:ext cx="250225" cy="250899"/>
      </dsp:txXfrm>
    </dsp:sp>
    <dsp:sp modelId="{D4955D27-0F93-4448-A180-2DEE6C6F41F2}">
      <dsp:nvSpPr>
        <dsp:cNvPr id="0" name=""/>
        <dsp:cNvSpPr/>
      </dsp:nvSpPr>
      <dsp:spPr>
        <a:xfrm>
          <a:off x="7085692" y="1670261"/>
          <a:ext cx="1686151" cy="13910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1" lang="ja-JP" altLang="en-US" sz="2400" kern="1200" dirty="0"/>
            <a:t>畜産農家</a:t>
          </a:r>
          <a:endParaRPr kumimoji="1" lang="en-US" altLang="ja-JP" sz="2400" kern="1200" dirty="0"/>
        </a:p>
        <a:p>
          <a:pPr marL="0" lvl="0" indent="0" algn="ctr" defTabSz="1066800">
            <a:lnSpc>
              <a:spcPct val="90000"/>
            </a:lnSpc>
            <a:spcBef>
              <a:spcPct val="0"/>
            </a:spcBef>
            <a:spcAft>
              <a:spcPct val="35000"/>
            </a:spcAft>
            <a:buNone/>
          </a:pPr>
          <a:r>
            <a:rPr kumimoji="1" lang="ja-JP" altLang="en-US" sz="2400" kern="1200" dirty="0"/>
            <a:t>１５戸</a:t>
          </a:r>
        </a:p>
      </dsp:txBody>
      <dsp:txXfrm>
        <a:off x="7126435" y="1711004"/>
        <a:ext cx="1604665" cy="130958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2" y="0"/>
            <a:ext cx="2933754" cy="496644"/>
          </a:xfrm>
          <a:prstGeom prst="rect">
            <a:avLst/>
          </a:prstGeom>
        </p:spPr>
        <p:txBody>
          <a:bodyPr vert="horz" lIns="91027" tIns="45514" rIns="91027" bIns="45514"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35357" y="0"/>
            <a:ext cx="2933754" cy="496644"/>
          </a:xfrm>
          <a:prstGeom prst="rect">
            <a:avLst/>
          </a:prstGeom>
        </p:spPr>
        <p:txBody>
          <a:bodyPr vert="horz" lIns="91027" tIns="45514" rIns="91027" bIns="45514" rtlCol="0"/>
          <a:lstStyle>
            <a:lvl1pPr algn="r">
              <a:defRPr sz="1200"/>
            </a:lvl1pPr>
          </a:lstStyle>
          <a:p>
            <a:fld id="{8B28DEB2-3F03-4150-9DF6-D6A0324CBFCF}" type="datetimeFigureOut">
              <a:rPr kumimoji="1" lang="ja-JP" altLang="en-US" smtClean="0"/>
              <a:t>2025/10/7</a:t>
            </a:fld>
            <a:endParaRPr kumimoji="1" lang="ja-JP" altLang="en-US"/>
          </a:p>
        </p:txBody>
      </p:sp>
      <p:sp>
        <p:nvSpPr>
          <p:cNvPr id="4" name="フッター プレースホルダー 3"/>
          <p:cNvSpPr>
            <a:spLocks noGrp="1"/>
          </p:cNvSpPr>
          <p:nvPr>
            <p:ph type="ftr" sz="quarter" idx="2"/>
          </p:nvPr>
        </p:nvSpPr>
        <p:spPr>
          <a:xfrm>
            <a:off x="2" y="9406183"/>
            <a:ext cx="2933754" cy="496644"/>
          </a:xfrm>
          <a:prstGeom prst="rect">
            <a:avLst/>
          </a:prstGeom>
        </p:spPr>
        <p:txBody>
          <a:bodyPr vert="horz" lIns="91027" tIns="45514" rIns="91027" bIns="45514"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35357" y="9406183"/>
            <a:ext cx="2933754" cy="496644"/>
          </a:xfrm>
          <a:prstGeom prst="rect">
            <a:avLst/>
          </a:prstGeom>
        </p:spPr>
        <p:txBody>
          <a:bodyPr vert="horz" lIns="91027" tIns="45514" rIns="91027" bIns="45514" rtlCol="0" anchor="b"/>
          <a:lstStyle>
            <a:lvl1pPr algn="r">
              <a:defRPr sz="1200"/>
            </a:lvl1pPr>
          </a:lstStyle>
          <a:p>
            <a:fld id="{6BC95E8A-1B62-42B6-81CE-B202FB193973}" type="slidenum">
              <a:rPr kumimoji="1" lang="ja-JP" altLang="en-US" smtClean="0"/>
              <a:t>‹#›</a:t>
            </a:fld>
            <a:endParaRPr kumimoji="1" lang="ja-JP" altLang="en-US"/>
          </a:p>
        </p:txBody>
      </p:sp>
    </p:spTree>
    <p:extLst>
      <p:ext uri="{BB962C8B-B14F-4D97-AF65-F5344CB8AC3E}">
        <p14:creationId xmlns:p14="http://schemas.microsoft.com/office/powerpoint/2010/main" val="368013300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2" y="2"/>
            <a:ext cx="2933965" cy="496861"/>
          </a:xfrm>
          <a:prstGeom prst="rect">
            <a:avLst/>
          </a:prstGeom>
        </p:spPr>
        <p:txBody>
          <a:bodyPr vert="horz" lIns="91418" tIns="45710" rIns="91418" bIns="4571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35158" y="2"/>
            <a:ext cx="2933965" cy="496861"/>
          </a:xfrm>
          <a:prstGeom prst="rect">
            <a:avLst/>
          </a:prstGeom>
        </p:spPr>
        <p:txBody>
          <a:bodyPr vert="horz" lIns="91418" tIns="45710" rIns="91418" bIns="45710" rtlCol="0"/>
          <a:lstStyle>
            <a:lvl1pPr algn="r">
              <a:defRPr sz="1200"/>
            </a:lvl1pPr>
          </a:lstStyle>
          <a:p>
            <a:fld id="{28A7573A-4348-46B0-B90C-B57053204E3B}" type="datetimeFigureOut">
              <a:rPr kumimoji="1" lang="ja-JP" altLang="en-US" smtClean="0"/>
              <a:t>2025/10/7</a:t>
            </a:fld>
            <a:endParaRPr kumimoji="1" lang="ja-JP" altLang="en-US"/>
          </a:p>
        </p:txBody>
      </p:sp>
      <p:sp>
        <p:nvSpPr>
          <p:cNvPr id="4" name="スライド イメージ プレースホルダー 3"/>
          <p:cNvSpPr>
            <a:spLocks noGrp="1" noRot="1" noChangeAspect="1"/>
          </p:cNvSpPr>
          <p:nvPr>
            <p:ph type="sldImg" idx="2"/>
          </p:nvPr>
        </p:nvSpPr>
        <p:spPr>
          <a:xfrm>
            <a:off x="414338" y="1238250"/>
            <a:ext cx="5942012" cy="3343275"/>
          </a:xfrm>
          <a:prstGeom prst="rect">
            <a:avLst/>
          </a:prstGeom>
          <a:noFill/>
          <a:ln w="12700">
            <a:solidFill>
              <a:prstClr val="black"/>
            </a:solidFill>
          </a:ln>
        </p:spPr>
        <p:txBody>
          <a:bodyPr vert="horz" lIns="91418" tIns="45710" rIns="91418" bIns="45710" rtlCol="0" anchor="ctr"/>
          <a:lstStyle/>
          <a:p>
            <a:endParaRPr lang="ja-JP" altLang="en-US"/>
          </a:p>
        </p:txBody>
      </p:sp>
      <p:sp>
        <p:nvSpPr>
          <p:cNvPr id="5" name="ノート プレースホルダー 4"/>
          <p:cNvSpPr>
            <a:spLocks noGrp="1"/>
          </p:cNvSpPr>
          <p:nvPr>
            <p:ph type="body" sz="quarter" idx="3"/>
          </p:nvPr>
        </p:nvSpPr>
        <p:spPr>
          <a:xfrm>
            <a:off x="677069" y="4765735"/>
            <a:ext cx="5416550" cy="3899237"/>
          </a:xfrm>
          <a:prstGeom prst="rect">
            <a:avLst/>
          </a:prstGeom>
        </p:spPr>
        <p:txBody>
          <a:bodyPr vert="horz" lIns="91418" tIns="45710" rIns="91418" bIns="45710" rtlCol="0"/>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フッター プレースホルダー 5"/>
          <p:cNvSpPr>
            <a:spLocks noGrp="1"/>
          </p:cNvSpPr>
          <p:nvPr>
            <p:ph type="ftr" sz="quarter" idx="4"/>
          </p:nvPr>
        </p:nvSpPr>
        <p:spPr>
          <a:xfrm>
            <a:off x="2" y="9405967"/>
            <a:ext cx="2933965" cy="496861"/>
          </a:xfrm>
          <a:prstGeom prst="rect">
            <a:avLst/>
          </a:prstGeom>
        </p:spPr>
        <p:txBody>
          <a:bodyPr vert="horz" lIns="91418" tIns="45710" rIns="91418" bIns="4571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35158" y="9405967"/>
            <a:ext cx="2933965" cy="496861"/>
          </a:xfrm>
          <a:prstGeom prst="rect">
            <a:avLst/>
          </a:prstGeom>
        </p:spPr>
        <p:txBody>
          <a:bodyPr vert="horz" lIns="91418" tIns="45710" rIns="91418" bIns="45710" rtlCol="0" anchor="b"/>
          <a:lstStyle>
            <a:lvl1pPr algn="r">
              <a:defRPr sz="1200"/>
            </a:lvl1pPr>
          </a:lstStyle>
          <a:p>
            <a:fld id="{56F21709-58C2-4008-B3D1-2005FC24D905}" type="slidenum">
              <a:rPr kumimoji="1" lang="ja-JP" altLang="en-US" smtClean="0"/>
              <a:t>‹#›</a:t>
            </a:fld>
            <a:endParaRPr kumimoji="1" lang="ja-JP" altLang="en-US"/>
          </a:p>
        </p:txBody>
      </p:sp>
    </p:spTree>
    <p:extLst>
      <p:ext uri="{BB962C8B-B14F-4D97-AF65-F5344CB8AC3E}">
        <p14:creationId xmlns:p14="http://schemas.microsoft.com/office/powerpoint/2010/main" val="150696172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600" kern="1200">
        <a:solidFill>
          <a:schemeClr val="tx1"/>
        </a:solidFill>
        <a:latin typeface="+mn-ea"/>
        <a:ea typeface="+mn-ea"/>
        <a:cs typeface="+mn-cs"/>
      </a:defRPr>
    </a:lvl1pPr>
    <a:lvl2pPr marL="457200" algn="l" defTabSz="914400" rtl="0" eaLnBrk="1" latinLnBrk="0" hangingPunct="1">
      <a:defRPr kumimoji="1" sz="1600" kern="1200">
        <a:solidFill>
          <a:schemeClr val="tx1"/>
        </a:solidFill>
        <a:latin typeface="+mn-ea"/>
        <a:ea typeface="+mn-ea"/>
        <a:cs typeface="+mn-cs"/>
      </a:defRPr>
    </a:lvl2pPr>
    <a:lvl3pPr marL="914400" algn="l" defTabSz="914400" rtl="0" eaLnBrk="1" latinLnBrk="0" hangingPunct="1">
      <a:defRPr kumimoji="1" sz="1600" kern="1200">
        <a:solidFill>
          <a:schemeClr val="tx1"/>
        </a:solidFill>
        <a:latin typeface="+mn-ea"/>
        <a:ea typeface="+mn-ea"/>
        <a:cs typeface="+mn-cs"/>
      </a:defRPr>
    </a:lvl3pPr>
    <a:lvl4pPr marL="1371600" algn="l" defTabSz="914400" rtl="0" eaLnBrk="1" latinLnBrk="0" hangingPunct="1">
      <a:defRPr kumimoji="1" sz="1600" kern="1200">
        <a:solidFill>
          <a:schemeClr val="tx1"/>
        </a:solidFill>
        <a:latin typeface="+mn-ea"/>
        <a:ea typeface="+mn-ea"/>
        <a:cs typeface="+mn-cs"/>
      </a:defRPr>
    </a:lvl4pPr>
    <a:lvl5pPr marL="1828800" algn="l" defTabSz="914400" rtl="0" eaLnBrk="1" latinLnBrk="0" hangingPunct="1">
      <a:defRPr kumimoji="1" sz="1600" kern="1200">
        <a:solidFill>
          <a:schemeClr val="tx1"/>
        </a:solidFill>
        <a:latin typeface="+mn-ea"/>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a:solidFill>
                  <a:srgbClr val="153368"/>
                </a:solidFill>
                <a:effectLst/>
                <a:latin typeface="MS Gothic"/>
                <a:ea typeface="MS Gothic"/>
              </a:rPr>
              <a:t>輸入飼料価格高止まりの昨今、本県の肉用牛生産を支える、稲</a:t>
            </a:r>
            <a:r>
              <a:rPr lang="en-US" altLang="ja-JP" b="0" i="0" dirty="0">
                <a:solidFill>
                  <a:srgbClr val="153368"/>
                </a:solidFill>
                <a:effectLst/>
                <a:latin typeface="MS Gothic"/>
                <a:ea typeface="MS Gothic"/>
              </a:rPr>
              <a:t>WCS</a:t>
            </a:r>
            <a:r>
              <a:rPr lang="ja-JP" altLang="en-US" b="0" i="0">
                <a:solidFill>
                  <a:srgbClr val="153368"/>
                </a:solidFill>
                <a:effectLst/>
                <a:latin typeface="MS Gothic"/>
                <a:ea typeface="MS Gothic"/>
              </a:rPr>
              <a:t>とデントコーンの普及活動について、担当する斐川地区を中心に報告します。</a:t>
            </a:r>
            <a:endParaRPr lang="en-US" altLang="ja-JP">
              <a:latin typeface="MS Gothic"/>
              <a:ea typeface="MS Gothic"/>
            </a:endParaRPr>
          </a:p>
        </p:txBody>
      </p:sp>
      <p:sp>
        <p:nvSpPr>
          <p:cNvPr id="4" name="スライド番号プレースホルダー 3"/>
          <p:cNvSpPr>
            <a:spLocks noGrp="1"/>
          </p:cNvSpPr>
          <p:nvPr>
            <p:ph type="sldNum" sz="quarter" idx="10"/>
          </p:nvPr>
        </p:nvSpPr>
        <p:spPr/>
        <p:txBody>
          <a:bodyPr/>
          <a:lstStyle/>
          <a:p>
            <a:fld id="{56F21709-58C2-4008-B3D1-2005FC24D905}" type="slidenum">
              <a:rPr kumimoji="1" lang="ja-JP" altLang="en-US" smtClean="0"/>
              <a:t>1</a:t>
            </a:fld>
            <a:endParaRPr kumimoji="1" lang="ja-JP" altLang="en-US"/>
          </a:p>
        </p:txBody>
      </p:sp>
    </p:spTree>
    <p:extLst>
      <p:ext uri="{BB962C8B-B14F-4D97-AF65-F5344CB8AC3E}">
        <p14:creationId xmlns:p14="http://schemas.microsoft.com/office/powerpoint/2010/main" val="249648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latin typeface="游ゴシック"/>
                <a:ea typeface="游ゴシック"/>
              </a:rPr>
              <a:t>デントコーンの収穫目標は１０アール４</a:t>
            </a:r>
            <a:r>
              <a:rPr kumimoji="1" lang="en-US" altLang="ja-JP" dirty="0">
                <a:latin typeface="游ゴシック"/>
                <a:ea typeface="游ゴシック"/>
              </a:rPr>
              <a:t>,</a:t>
            </a:r>
            <a:r>
              <a:rPr kumimoji="1" lang="ja-JP" altLang="en-US">
                <a:latin typeface="游ゴシック"/>
                <a:ea typeface="游ゴシック"/>
              </a:rPr>
              <a:t>０００ｋｇです。</a:t>
            </a:r>
            <a:endParaRPr kumimoji="1" lang="en-US" altLang="ja-JP">
              <a:latin typeface="游ゴシック"/>
              <a:ea typeface="游ゴシック"/>
            </a:endParaRPr>
          </a:p>
          <a:p>
            <a:r>
              <a:rPr kumimoji="1" lang="ja-JP" altLang="en-US">
                <a:latin typeface="游ゴシック"/>
                <a:ea typeface="游ゴシック"/>
              </a:rPr>
              <a:t>８月までの収穫では目標</a:t>
            </a:r>
            <a:r>
              <a:rPr lang="ja-JP" altLang="en-US">
                <a:latin typeface="游ゴシック"/>
                <a:ea typeface="游ゴシック"/>
              </a:rPr>
              <a:t>を</a:t>
            </a:r>
            <a:r>
              <a:rPr kumimoji="1" lang="ja-JP" altLang="en-US">
                <a:latin typeface="游ゴシック"/>
                <a:ea typeface="游ゴシック"/>
              </a:rPr>
              <a:t>越え</a:t>
            </a:r>
            <a:r>
              <a:rPr lang="ja-JP" altLang="en-US">
                <a:latin typeface="游ゴシック"/>
                <a:ea typeface="游ゴシック"/>
              </a:rPr>
              <a:t>まし</a:t>
            </a:r>
            <a:r>
              <a:rPr kumimoji="1" lang="ja-JP" altLang="en-US">
                <a:latin typeface="游ゴシック"/>
                <a:ea typeface="游ゴシック"/>
              </a:rPr>
              <a:t>た。しかし、９月の収穫では目標に</a:t>
            </a:r>
            <a:r>
              <a:rPr lang="ja-JP" altLang="en-US">
                <a:latin typeface="游ゴシック"/>
                <a:ea typeface="游ゴシック"/>
              </a:rPr>
              <a:t>とどか</a:t>
            </a:r>
            <a:r>
              <a:rPr kumimoji="1" lang="ja-JP" altLang="en-US">
                <a:latin typeface="游ゴシック"/>
                <a:ea typeface="游ゴシック"/>
              </a:rPr>
              <a:t>ず、結果、</a:t>
            </a:r>
            <a:r>
              <a:rPr lang="ja-JP" altLang="en-US">
                <a:latin typeface="游ゴシック"/>
                <a:ea typeface="游ゴシック"/>
              </a:rPr>
              <a:t>平均</a:t>
            </a:r>
            <a:r>
              <a:rPr kumimoji="1" lang="ja-JP" altLang="en-US">
                <a:latin typeface="游ゴシック"/>
                <a:ea typeface="游ゴシック"/>
              </a:rPr>
              <a:t>単収は３，７１４ｋｇでした。</a:t>
            </a:r>
            <a:endParaRPr kumimoji="1" lang="en-US" altLang="ja-JP">
              <a:latin typeface="游ゴシック"/>
              <a:ea typeface="游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（クリック）</a:t>
            </a:r>
            <a:endParaRPr kumimoji="1" lang="en-US" altLang="ja-JP" dirty="0"/>
          </a:p>
          <a:p>
            <a:r>
              <a:rPr kumimoji="1" lang="ja-JP" altLang="en-US" dirty="0"/>
              <a:t>原因は累積降水量に見るように、昨年と違って、今年は成熟期に雨がふらなかったことです。</a:t>
            </a:r>
            <a:endParaRPr kumimoji="1" lang="en-US" altLang="ja-JP" dirty="0"/>
          </a:p>
          <a:p>
            <a:r>
              <a:rPr kumimoji="1" lang="ja-JP" altLang="en-US" dirty="0"/>
              <a:t>（クリック）</a:t>
            </a:r>
            <a:endParaRPr kumimoji="1" lang="en-US" altLang="ja-JP" dirty="0"/>
          </a:p>
          <a:p>
            <a:r>
              <a:rPr kumimoji="1" lang="ja-JP" altLang="en-US" dirty="0"/>
              <a:t>枯れあがっているほ場もありました。</a:t>
            </a:r>
            <a:endParaRPr kumimoji="1" lang="en-US" altLang="ja-JP" dirty="0"/>
          </a:p>
          <a:p>
            <a:r>
              <a:rPr kumimoji="1" lang="ja-JP" altLang="en-US">
                <a:latin typeface="游ゴシック"/>
                <a:ea typeface="游ゴシック"/>
              </a:rPr>
              <a:t>　ただ、９月の収穫は想定外で、深まき</a:t>
            </a:r>
            <a:r>
              <a:rPr lang="ja-JP" altLang="en-US">
                <a:latin typeface="游ゴシック"/>
                <a:ea typeface="游ゴシック"/>
              </a:rPr>
              <a:t>の播種で</a:t>
            </a:r>
            <a:r>
              <a:rPr kumimoji="1" lang="ja-JP" altLang="en-US">
                <a:latin typeface="游ゴシック"/>
                <a:ea typeface="游ゴシック"/>
              </a:rPr>
              <a:t>発芽不良になり、まき直</a:t>
            </a:r>
            <a:r>
              <a:rPr lang="ja-JP" altLang="en-US">
                <a:latin typeface="游ゴシック"/>
                <a:ea typeface="游ゴシック"/>
              </a:rPr>
              <a:t>す</a:t>
            </a:r>
            <a:r>
              <a:rPr kumimoji="1" lang="ja-JP" altLang="en-US">
                <a:latin typeface="游ゴシック"/>
                <a:ea typeface="游ゴシック"/>
              </a:rPr>
              <a:t>失敗がありました。</a:t>
            </a:r>
            <a:endParaRPr kumimoji="1" lang="en-US" altLang="ja-JP">
              <a:latin typeface="游ゴシック"/>
              <a:ea typeface="游ゴシック"/>
            </a:endParaRPr>
          </a:p>
          <a:p>
            <a:r>
              <a:rPr lang="ja-JP" altLang="en-US">
                <a:latin typeface="游ゴシック"/>
                <a:ea typeface="游ゴシック"/>
              </a:rPr>
              <a:t>失敗</a:t>
            </a:r>
            <a:r>
              <a:rPr kumimoji="1" lang="ja-JP" altLang="en-US">
                <a:latin typeface="游ゴシック"/>
                <a:ea typeface="游ゴシック"/>
              </a:rPr>
              <a:t>を機に、新たな播種機を導入するため、今月に入って国の補助事業に応募されたところです。</a:t>
            </a:r>
            <a:endParaRPr kumimoji="1" lang="en-US" altLang="ja-JP">
              <a:latin typeface="游ゴシック"/>
              <a:ea typeface="游ゴシック"/>
            </a:endParaRPr>
          </a:p>
          <a:p>
            <a:endParaRPr kumimoji="1" lang="en-US" altLang="ja-JP" dirty="0"/>
          </a:p>
          <a:p>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10</a:t>
            </a:fld>
            <a:endParaRPr kumimoji="1" lang="ja-JP" altLang="en-US"/>
          </a:p>
        </p:txBody>
      </p:sp>
    </p:spTree>
    <p:extLst>
      <p:ext uri="{BB962C8B-B14F-4D97-AF65-F5344CB8AC3E}">
        <p14:creationId xmlns:p14="http://schemas.microsoft.com/office/powerpoint/2010/main" val="303523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latin typeface="游ゴシック"/>
                <a:ea typeface="游ゴシック"/>
              </a:rPr>
              <a:t>　</a:t>
            </a:r>
            <a:r>
              <a:rPr lang="ja-JP" altLang="en-US">
                <a:latin typeface="游ゴシック"/>
                <a:ea typeface="游ゴシック"/>
              </a:rPr>
              <a:t>米らいふ社が生産する</a:t>
            </a:r>
            <a:r>
              <a:rPr kumimoji="1" lang="ja-JP" altLang="en-US">
                <a:latin typeface="游ゴシック"/>
                <a:ea typeface="游ゴシック"/>
              </a:rPr>
              <a:t>稲</a:t>
            </a:r>
            <a:r>
              <a:rPr kumimoji="1" lang="en-US" altLang="ja-JP" dirty="0">
                <a:latin typeface="游ゴシック"/>
                <a:ea typeface="游ゴシック"/>
              </a:rPr>
              <a:t>WCS</a:t>
            </a:r>
            <a:r>
              <a:rPr kumimoji="1" lang="ja-JP" altLang="en-US">
                <a:latin typeface="游ゴシック"/>
                <a:ea typeface="游ゴシック"/>
              </a:rPr>
              <a:t>とデントコーンを経営分析すると、</a:t>
            </a:r>
            <a:endParaRPr kumimoji="1" lang="en-US" altLang="ja-JP">
              <a:latin typeface="游ゴシック"/>
              <a:ea typeface="游ゴシック"/>
            </a:endParaRPr>
          </a:p>
          <a:p>
            <a:r>
              <a:rPr kumimoji="1" lang="ja-JP" altLang="en-US">
                <a:latin typeface="游ゴシック"/>
                <a:ea typeface="游ゴシック"/>
              </a:rPr>
              <a:t>収入はデントコーンで勝っても、材料費が高く、１０アールあたりの限界利益は稲</a:t>
            </a:r>
            <a:r>
              <a:rPr kumimoji="1" lang="en-US" altLang="ja-JP" dirty="0">
                <a:latin typeface="游ゴシック"/>
                <a:ea typeface="游ゴシック"/>
              </a:rPr>
              <a:t>WCS</a:t>
            </a:r>
            <a:r>
              <a:rPr kumimoji="1" lang="ja-JP" altLang="en-US">
                <a:latin typeface="游ゴシック"/>
                <a:ea typeface="游ゴシック"/>
              </a:rPr>
              <a:t>で若干</a:t>
            </a:r>
            <a:r>
              <a:rPr lang="ja-JP" altLang="en-US">
                <a:latin typeface="游ゴシック"/>
                <a:ea typeface="游ゴシック"/>
              </a:rPr>
              <a:t>高</a:t>
            </a:r>
            <a:r>
              <a:rPr kumimoji="1" lang="ja-JP" altLang="en-US">
                <a:latin typeface="游ゴシック"/>
                <a:ea typeface="游ゴシック"/>
              </a:rPr>
              <a:t>くなります。</a:t>
            </a:r>
            <a:endParaRPr kumimoji="1" lang="en-US" altLang="ja-JP">
              <a:latin typeface="游ゴシック"/>
              <a:ea typeface="游ゴシック"/>
            </a:endParaRPr>
          </a:p>
          <a:p>
            <a:r>
              <a:rPr kumimoji="1" lang="ja-JP" altLang="en-US">
                <a:latin typeface="游ゴシック"/>
                <a:ea typeface="游ゴシック"/>
              </a:rPr>
              <a:t>　</a:t>
            </a:r>
            <a:r>
              <a:rPr lang="ja-JP" altLang="en-US">
                <a:latin typeface="游ゴシック"/>
                <a:ea typeface="游ゴシック"/>
              </a:rPr>
              <a:t>しかし</a:t>
            </a:r>
            <a:r>
              <a:rPr kumimoji="1" lang="ja-JP" altLang="en-US">
                <a:latin typeface="游ゴシック"/>
                <a:ea typeface="游ゴシック"/>
              </a:rPr>
              <a:t>、畜産農家との契約</a:t>
            </a:r>
            <a:r>
              <a:rPr lang="ja-JP" altLang="en-US">
                <a:latin typeface="游ゴシック"/>
                <a:ea typeface="游ゴシック"/>
              </a:rPr>
              <a:t>や</a:t>
            </a:r>
            <a:r>
              <a:rPr kumimoji="1" lang="ja-JP" altLang="en-US">
                <a:latin typeface="游ゴシック"/>
                <a:ea typeface="游ゴシック"/>
              </a:rPr>
              <a:t>　国庫事業の計画</a:t>
            </a:r>
            <a:r>
              <a:rPr lang="ja-JP" altLang="en-US">
                <a:latin typeface="游ゴシック"/>
                <a:ea typeface="游ゴシック"/>
              </a:rPr>
              <a:t>のとおり</a:t>
            </a:r>
            <a:r>
              <a:rPr kumimoji="1" lang="ja-JP" altLang="en-US">
                <a:latin typeface="游ゴシック"/>
                <a:ea typeface="游ゴシック"/>
              </a:rPr>
              <a:t>、デントコーン栽培は続けられます。</a:t>
            </a:r>
            <a:endParaRPr kumimoji="1" lang="en-US" altLang="ja-JP">
              <a:latin typeface="游ゴシック"/>
              <a:ea typeface="游ゴシック"/>
            </a:endParaRPr>
          </a:p>
          <a:p>
            <a:endParaRPr kumimoji="1" lang="en-US" altLang="ja-JP" dirty="0"/>
          </a:p>
          <a:p>
            <a:r>
              <a:rPr kumimoji="1" lang="ja-JP" altLang="en-US" dirty="0"/>
              <a:t>参考）契約・計画令和９年まで</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11</a:t>
            </a:fld>
            <a:endParaRPr kumimoji="1" lang="ja-JP" altLang="en-US"/>
          </a:p>
        </p:txBody>
      </p:sp>
    </p:spTree>
    <p:extLst>
      <p:ext uri="{BB962C8B-B14F-4D97-AF65-F5344CB8AC3E}">
        <p14:creationId xmlns:p14="http://schemas.microsoft.com/office/powerpoint/2010/main" val="1045065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latin typeface="游ゴシック"/>
                <a:ea typeface="游ゴシック"/>
              </a:rPr>
              <a:t>　また、輪作体系の維持に</a:t>
            </a:r>
            <a:r>
              <a:rPr lang="ja-JP" altLang="en-US">
                <a:latin typeface="游ゴシック"/>
                <a:ea typeface="游ゴシック"/>
              </a:rPr>
              <a:t>は</a:t>
            </a:r>
            <a:r>
              <a:rPr kumimoji="1" lang="ja-JP" altLang="en-US">
                <a:latin typeface="游ゴシック"/>
                <a:ea typeface="游ゴシック"/>
              </a:rPr>
              <a:t>堆肥が必要なので、耕畜連携は続けられます。</a:t>
            </a:r>
            <a:endParaRPr kumimoji="1" lang="en-US" altLang="ja-JP">
              <a:latin typeface="游ゴシック"/>
              <a:ea typeface="游ゴシック"/>
            </a:endParaRPr>
          </a:p>
          <a:p>
            <a:r>
              <a:rPr kumimoji="1" lang="ja-JP" altLang="en-US" dirty="0"/>
              <a:t>　（クリック）</a:t>
            </a:r>
            <a:endParaRPr kumimoji="1" lang="en-US" altLang="ja-JP" dirty="0"/>
          </a:p>
          <a:p>
            <a:r>
              <a:rPr kumimoji="1" lang="ja-JP" altLang="en-US">
                <a:latin typeface="游ゴシック"/>
                <a:ea typeface="游ゴシック"/>
              </a:rPr>
              <a:t>　</a:t>
            </a:r>
            <a:r>
              <a:rPr lang="ja-JP" altLang="en-US">
                <a:latin typeface="游ゴシック"/>
                <a:ea typeface="游ゴシック"/>
              </a:rPr>
              <a:t>一方</a:t>
            </a:r>
            <a:r>
              <a:rPr kumimoji="1" lang="ja-JP" altLang="en-US">
                <a:latin typeface="游ゴシック"/>
                <a:ea typeface="游ゴシック"/>
              </a:rPr>
              <a:t>、斐川町</a:t>
            </a:r>
            <a:r>
              <a:rPr kumimoji="1" lang="en-US" altLang="ja-JP" dirty="0">
                <a:latin typeface="游ゴシック"/>
                <a:ea typeface="游ゴシック"/>
              </a:rPr>
              <a:t>WCS</a:t>
            </a:r>
            <a:r>
              <a:rPr kumimoji="1" lang="ja-JP" altLang="en-US">
                <a:latin typeface="游ゴシック"/>
                <a:ea typeface="游ゴシック"/>
              </a:rPr>
              <a:t>生産協議会と耕畜連携する畜産農家に堆肥の供給を尋ねると</a:t>
            </a:r>
            <a:r>
              <a:rPr lang="ja-JP" altLang="en-US">
                <a:latin typeface="游ゴシック"/>
                <a:ea typeface="游ゴシック"/>
              </a:rPr>
              <a:t>実施農家は</a:t>
            </a:r>
            <a:r>
              <a:rPr kumimoji="1" lang="ja-JP" altLang="en-US">
                <a:latin typeface="游ゴシック"/>
                <a:ea typeface="游ゴシック"/>
              </a:rPr>
              <a:t>３割程度</a:t>
            </a:r>
            <a:r>
              <a:rPr lang="ja-JP" altLang="en-US">
                <a:latin typeface="游ゴシック"/>
                <a:ea typeface="游ゴシック"/>
              </a:rPr>
              <a:t>で</a:t>
            </a:r>
            <a:r>
              <a:rPr kumimoji="1" lang="ja-JP" altLang="en-US">
                <a:latin typeface="游ゴシック"/>
                <a:ea typeface="游ゴシック"/>
              </a:rPr>
              <a:t>す。</a:t>
            </a:r>
            <a:endParaRPr lang="en-US" altLang="ja-JP">
              <a:latin typeface="游ゴシック"/>
              <a:ea typeface="游ゴシック"/>
            </a:endParaRPr>
          </a:p>
          <a:p>
            <a:r>
              <a:rPr lang="ja-JP" altLang="en-US">
                <a:latin typeface="游ゴシック"/>
                <a:ea typeface="游ゴシック"/>
              </a:rPr>
              <a:t>　　</a:t>
            </a:r>
            <a:r>
              <a:rPr kumimoji="1" lang="ja-JP" altLang="en-US">
                <a:latin typeface="游ゴシック"/>
                <a:ea typeface="游ゴシック"/>
              </a:rPr>
              <a:t>現状では、堆肥置き場、運送手段、堆肥の量と質に問題があり</a:t>
            </a:r>
            <a:r>
              <a:rPr lang="ja-JP" altLang="en-US">
                <a:latin typeface="游ゴシック"/>
                <a:ea typeface="游ゴシック"/>
              </a:rPr>
              <a:t>、斐川では堆肥が不足しています。</a:t>
            </a:r>
            <a:endParaRPr kumimoji="1" lang="ja-JP" altLang="en-US">
              <a:latin typeface="游ゴシック"/>
              <a:ea typeface="游ゴシック"/>
            </a:endParaRPr>
          </a:p>
          <a:p>
            <a:endParaRPr lang="ja-JP" altLang="en-US" dirty="0">
              <a:latin typeface="游ゴシック"/>
              <a:ea typeface="游ゴシック"/>
            </a:endParaRPr>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12</a:t>
            </a:fld>
            <a:endParaRPr kumimoji="1" lang="ja-JP" altLang="en-US"/>
          </a:p>
        </p:txBody>
      </p:sp>
    </p:spTree>
    <p:extLst>
      <p:ext uri="{BB962C8B-B14F-4D97-AF65-F5344CB8AC3E}">
        <p14:creationId xmlns:p14="http://schemas.microsoft.com/office/powerpoint/2010/main" val="13229432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下期は</a:t>
            </a:r>
            <a:endParaRPr kumimoji="1" lang="en-US" altLang="ja-JP" dirty="0"/>
          </a:p>
          <a:p>
            <a:endParaRPr kumimoji="1" lang="en-US" altLang="ja-JP" dirty="0"/>
          </a:p>
          <a:p>
            <a:r>
              <a:rPr kumimoji="1" lang="ja-JP" altLang="en-US" dirty="0"/>
              <a:t>専用品種サーレージの品質確認</a:t>
            </a:r>
            <a:endParaRPr kumimoji="1" lang="en-US" altLang="ja-JP" dirty="0"/>
          </a:p>
          <a:p>
            <a:endParaRPr kumimoji="1" lang="en-US" altLang="ja-JP" dirty="0"/>
          </a:p>
          <a:p>
            <a:r>
              <a:rPr kumimoji="1" lang="ja-JP" altLang="en-US" dirty="0"/>
              <a:t>米らいふ社の播種機の導入支援</a:t>
            </a:r>
            <a:endParaRPr kumimoji="1" lang="en-US" altLang="ja-JP" dirty="0"/>
          </a:p>
          <a:p>
            <a:endParaRPr kumimoji="1" lang="en-US" altLang="ja-JP" dirty="0"/>
          </a:p>
          <a:p>
            <a:r>
              <a:rPr lang="ja-JP" altLang="en-US">
                <a:latin typeface="游ゴシック"/>
                <a:ea typeface="游ゴシック"/>
              </a:rPr>
              <a:t>さらに、</a:t>
            </a:r>
            <a:r>
              <a:rPr kumimoji="1" lang="ja-JP" altLang="en-US">
                <a:latin typeface="游ゴシック"/>
                <a:ea typeface="游ゴシック"/>
              </a:rPr>
              <a:t>大きな問題で、</a:t>
            </a:r>
            <a:r>
              <a:rPr lang="ja-JP" altLang="en-US" sz="1600">
                <a:latin typeface="游ゴシック"/>
                <a:ea typeface="游ゴシック"/>
              </a:rPr>
              <a:t>耕畜連携の継続があり、当農業部では</a:t>
            </a:r>
            <a:r>
              <a:rPr lang="ja-JP" altLang="en-US"/>
              <a:t>生産協議会</a:t>
            </a:r>
            <a:r>
              <a:rPr lang="ja-JP"/>
              <a:t>に</a:t>
            </a:r>
            <a:r>
              <a:rPr lang="ja-JP" altLang="en-US" sz="1600">
                <a:latin typeface="游ゴシック"/>
                <a:ea typeface="游ゴシック"/>
              </a:rPr>
              <a:t>畜産農家への視察を提案し</a:t>
            </a:r>
            <a:r>
              <a:rPr lang="ja-JP" altLang="en-US">
                <a:latin typeface="游ゴシック"/>
                <a:ea typeface="游ゴシック"/>
              </a:rPr>
              <a:t>ました</a:t>
            </a:r>
            <a:r>
              <a:rPr lang="ja-JP" altLang="en-US" sz="1600">
                <a:latin typeface="游ゴシック"/>
                <a:ea typeface="游ゴシック"/>
              </a:rPr>
              <a:t>。</a:t>
            </a:r>
            <a:endParaRPr lang="en-US" altLang="ja-JP" sz="1600">
              <a:latin typeface="游ゴシック"/>
              <a:ea typeface="游ゴシック"/>
            </a:endParaRPr>
          </a:p>
          <a:p>
            <a:endParaRPr kumimoji="1" lang="en-US" altLang="ja-JP" sz="1600" dirty="0"/>
          </a:p>
          <a:p>
            <a:endParaRPr kumimoji="1" lang="en-US" altLang="ja-JP" dirty="0"/>
          </a:p>
          <a:p>
            <a:r>
              <a:rPr kumimoji="1" lang="ja-JP" altLang="en-US" dirty="0"/>
              <a:t>以上です。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13</a:t>
            </a:fld>
            <a:endParaRPr kumimoji="1" lang="ja-JP" altLang="en-US"/>
          </a:p>
        </p:txBody>
      </p:sp>
    </p:spTree>
    <p:extLst>
      <p:ext uri="{BB962C8B-B14F-4D97-AF65-F5344CB8AC3E}">
        <p14:creationId xmlns:p14="http://schemas.microsoft.com/office/powerpoint/2010/main" val="372030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14</a:t>
            </a:fld>
            <a:endParaRPr kumimoji="1" lang="ja-JP" altLang="en-US"/>
          </a:p>
        </p:txBody>
      </p:sp>
    </p:spTree>
    <p:extLst>
      <p:ext uri="{BB962C8B-B14F-4D97-AF65-F5344CB8AC3E}">
        <p14:creationId xmlns:p14="http://schemas.microsoft.com/office/powerpoint/2010/main" val="241552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15</a:t>
            </a:fld>
            <a:endParaRPr kumimoji="1" lang="ja-JP" altLang="en-US"/>
          </a:p>
        </p:txBody>
      </p:sp>
    </p:spTree>
    <p:extLst>
      <p:ext uri="{BB962C8B-B14F-4D97-AF65-F5344CB8AC3E}">
        <p14:creationId xmlns:p14="http://schemas.microsoft.com/office/powerpoint/2010/main" val="1231670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53368"/>
                </a:solidFill>
                <a:effectLst/>
                <a:latin typeface="MS Gothic" panose="020B0609070205080204" pitchFamily="49" charset="-128"/>
                <a:ea typeface="MS Gothic" panose="020B0609070205080204" pitchFamily="49" charset="-128"/>
              </a:rPr>
              <a:t>稲ＷＣＳの収益性を経営分析すると、</a:t>
            </a:r>
            <a:br>
              <a:rPr lang="ja-JP" altLang="en-US" dirty="0"/>
            </a:br>
            <a:r>
              <a:rPr lang="ja-JP" altLang="en-US" b="0" i="0" dirty="0">
                <a:solidFill>
                  <a:srgbClr val="153368"/>
                </a:solidFill>
                <a:effectLst/>
                <a:latin typeface="MS Gothic" panose="020B0609070205080204" pitchFamily="49" charset="-128"/>
                <a:ea typeface="MS Gothic" panose="020B0609070205080204" pitchFamily="49" charset="-128"/>
              </a:rPr>
              <a:t>栽培だけの生産者と生産および収穫を担うコントラクターでは当然ながら違いがあります。</a:t>
            </a:r>
            <a:br>
              <a:rPr lang="ja-JP" altLang="en-US" dirty="0"/>
            </a:br>
            <a:r>
              <a:rPr lang="en-US" altLang="ja-JP" b="0" i="0" dirty="0">
                <a:solidFill>
                  <a:srgbClr val="153368"/>
                </a:solidFill>
                <a:effectLst/>
                <a:latin typeface="MS Gothic" panose="020B0609070205080204" pitchFamily="49" charset="-128"/>
                <a:ea typeface="MS Gothic" panose="020B0609070205080204" pitchFamily="49" charset="-128"/>
              </a:rPr>
              <a:t>10</a:t>
            </a:r>
            <a:r>
              <a:rPr lang="ja-JP" altLang="en-US" b="0" i="0" dirty="0">
                <a:solidFill>
                  <a:srgbClr val="153368"/>
                </a:solidFill>
                <a:effectLst/>
                <a:latin typeface="MS Gothic" panose="020B0609070205080204" pitchFamily="49" charset="-128"/>
                <a:ea typeface="MS Gothic" panose="020B0609070205080204" pitchFamily="49" charset="-128"/>
              </a:rPr>
              <a:t>アールあたりの概算では、生産者の収入は販売額２万８千円と交付金８００００円で計１０万円。</a:t>
            </a:r>
            <a:br>
              <a:rPr lang="ja-JP" altLang="en-US" dirty="0"/>
            </a:br>
            <a:r>
              <a:rPr lang="ja-JP" altLang="en-US" b="0" i="0" dirty="0">
                <a:solidFill>
                  <a:srgbClr val="153368"/>
                </a:solidFill>
                <a:effectLst/>
                <a:latin typeface="MS Gothic" panose="020B0609070205080204" pitchFamily="49" charset="-128"/>
                <a:ea typeface="MS Gothic" panose="020B0609070205080204" pitchFamily="49" charset="-128"/>
              </a:rPr>
              <a:t>生産暦にもとづく種子、農薬、肥料などの材料費は２万円、収穫委託を支払って、限界利益は約７万円になります。</a:t>
            </a:r>
            <a:br>
              <a:rPr lang="ja-JP" altLang="en-US" dirty="0"/>
            </a:br>
            <a:endParaRPr lang="en-US" altLang="ja-JP" dirty="0"/>
          </a:p>
          <a:p>
            <a:r>
              <a:rPr lang="ja-JP" altLang="en-US" b="0" i="0" dirty="0">
                <a:solidFill>
                  <a:srgbClr val="153368"/>
                </a:solidFill>
                <a:effectLst/>
                <a:latin typeface="MS Gothic" panose="020B0609070205080204" pitchFamily="49" charset="-128"/>
                <a:ea typeface="MS Gothic" panose="020B0609070205080204" pitchFamily="49" charset="-128"/>
              </a:rPr>
              <a:t>コントラクターでは収入は同じで、収穫委託はしないので限界利益は生産者より高くなります。</a:t>
            </a:r>
            <a:br>
              <a:rPr lang="ja-JP" altLang="en-US" dirty="0"/>
            </a:br>
            <a:r>
              <a:rPr lang="ja-JP" altLang="en-US" b="0" i="0" dirty="0">
                <a:solidFill>
                  <a:srgbClr val="153368"/>
                </a:solidFill>
                <a:effectLst/>
                <a:latin typeface="MS Gothic" panose="020B0609070205080204" pitchFamily="49" charset="-128"/>
                <a:ea typeface="MS Gothic" panose="020B0609070205080204" pitchFamily="49" charset="-128"/>
              </a:rPr>
              <a:t>しかし、稲</a:t>
            </a:r>
            <a:r>
              <a:rPr lang="en-US" altLang="ja-JP" b="0" i="0" dirty="0">
                <a:solidFill>
                  <a:srgbClr val="153368"/>
                </a:solidFill>
                <a:effectLst/>
                <a:latin typeface="MS Gothic" panose="020B0609070205080204" pitchFamily="49" charset="-128"/>
                <a:ea typeface="MS Gothic" panose="020B0609070205080204" pitchFamily="49" charset="-128"/>
              </a:rPr>
              <a:t>WCS</a:t>
            </a:r>
            <a:r>
              <a:rPr lang="ja-JP" altLang="en-US" b="0" i="0" dirty="0">
                <a:solidFill>
                  <a:srgbClr val="153368"/>
                </a:solidFill>
                <a:effectLst/>
                <a:latin typeface="MS Gothic" panose="020B0609070205080204" pitchFamily="49" charset="-128"/>
                <a:ea typeface="MS Gothic" panose="020B0609070205080204" pitchFamily="49" charset="-128"/>
              </a:rPr>
              <a:t>の専用機械の減価償却費がけた違いにかかります。</a:t>
            </a:r>
            <a:br>
              <a:rPr lang="ja-JP" altLang="en-US" dirty="0"/>
            </a:br>
            <a:r>
              <a:rPr lang="ja-JP" altLang="en-US" b="0" i="0" dirty="0">
                <a:solidFill>
                  <a:srgbClr val="153368"/>
                </a:solidFill>
                <a:effectLst/>
                <a:latin typeface="MS Gothic" panose="020B0609070205080204" pitchFamily="49" charset="-128"/>
                <a:ea typeface="MS Gothic" panose="020B0609070205080204" pitchFamily="49" charset="-128"/>
              </a:rPr>
              <a:t>法定耐用年数を期待する耐久年数１４年に延長したうえで面積７６アールを超えると、この減価償却費を差し引いたうえで限界利益が残る計算です。</a:t>
            </a:r>
            <a:endParaRPr lang="en-US" altLang="ja-JP" b="0" i="0" dirty="0">
              <a:solidFill>
                <a:srgbClr val="153368"/>
              </a:solidFill>
              <a:effectLst/>
              <a:latin typeface="MS Gothic" panose="020B0609070205080204" pitchFamily="49" charset="-128"/>
              <a:ea typeface="MS Gothic" panose="020B0609070205080204" pitchFamily="49" charset="-128"/>
            </a:endParaRPr>
          </a:p>
          <a:p>
            <a:br>
              <a:rPr lang="ja-JP" altLang="en-US" dirty="0"/>
            </a:br>
            <a:r>
              <a:rPr lang="ja-JP" altLang="en-US" b="0" i="0" dirty="0">
                <a:solidFill>
                  <a:srgbClr val="153368"/>
                </a:solidFill>
                <a:effectLst/>
                <a:latin typeface="MS Gothic" panose="020B0609070205080204" pitchFamily="49" charset="-128"/>
                <a:ea typeface="MS Gothic" panose="020B0609070205080204" pitchFamily="49" charset="-128"/>
              </a:rPr>
              <a:t>また、コントラクターは受託面積に応じた作業受託料が入ってきますので、</a:t>
            </a:r>
            <a:endParaRPr lang="en-US" altLang="ja-JP" b="0" i="0" dirty="0">
              <a:solidFill>
                <a:srgbClr val="153368"/>
              </a:solidFill>
              <a:effectLst/>
              <a:latin typeface="MS Gothic" panose="020B0609070205080204" pitchFamily="49" charset="-128"/>
              <a:ea typeface="MS Gothic" panose="020B0609070205080204" pitchFamily="49" charset="-128"/>
            </a:endParaRPr>
          </a:p>
          <a:p>
            <a:r>
              <a:rPr lang="ja-JP" altLang="en-US" b="0" i="0" dirty="0">
                <a:solidFill>
                  <a:srgbClr val="153368"/>
                </a:solidFill>
                <a:effectLst/>
                <a:latin typeface="MS Gothic" panose="020B0609070205080204" pitchFamily="49" charset="-128"/>
                <a:ea typeface="MS Gothic" panose="020B0609070205080204" pitchFamily="49" charset="-128"/>
              </a:rPr>
              <a:t>収益は機械の有効活用しだいです。</a:t>
            </a:r>
            <a:endParaRPr lang="en-US" altLang="ja-JP" b="0" i="0" dirty="0">
              <a:solidFill>
                <a:srgbClr val="153368"/>
              </a:solidFill>
              <a:effectLst/>
              <a:latin typeface="MS Gothic" panose="020B0609070205080204" pitchFamily="49" charset="-128"/>
              <a:ea typeface="MS Gothic" panose="020B0609070205080204" pitchFamily="49" charset="-128"/>
            </a:endParaRPr>
          </a:p>
          <a:p>
            <a:endParaRPr kumimoji="1" lang="en-US" altLang="ja-JP" b="0" i="0" dirty="0">
              <a:solidFill>
                <a:srgbClr val="153368"/>
              </a:solidFill>
              <a:effectLst/>
              <a:latin typeface="MS Gothic" panose="020B0609070205080204" pitchFamily="49" charset="-128"/>
              <a:ea typeface="MS Gothic" panose="020B0609070205080204" pitchFamily="49" charset="-128"/>
            </a:endParaRPr>
          </a:p>
          <a:p>
            <a:endParaRPr kumimoji="1" lang="en-US" altLang="ja-JP" b="0" i="0" dirty="0">
              <a:solidFill>
                <a:srgbClr val="153368"/>
              </a:solidFill>
              <a:effectLst/>
              <a:latin typeface="MS Gothic" panose="020B0609070205080204" pitchFamily="49" charset="-128"/>
              <a:ea typeface="MS Gothic" panose="020B0609070205080204" pitchFamily="49" charset="-128"/>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16</a:t>
            </a:fld>
            <a:endParaRPr kumimoji="1" lang="ja-JP" altLang="en-US"/>
          </a:p>
        </p:txBody>
      </p:sp>
    </p:spTree>
    <p:extLst>
      <p:ext uri="{BB962C8B-B14F-4D97-AF65-F5344CB8AC3E}">
        <p14:creationId xmlns:p14="http://schemas.microsoft.com/office/powerpoint/2010/main" val="1225276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17</a:t>
            </a:fld>
            <a:endParaRPr kumimoji="1" lang="ja-JP" altLang="en-US"/>
          </a:p>
        </p:txBody>
      </p:sp>
    </p:spTree>
    <p:extLst>
      <p:ext uri="{BB962C8B-B14F-4D97-AF65-F5344CB8AC3E}">
        <p14:creationId xmlns:p14="http://schemas.microsoft.com/office/powerpoint/2010/main" val="41497576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53368"/>
                </a:solidFill>
                <a:effectLst/>
                <a:latin typeface="MS Gothic" panose="020B0609070205080204" pitchFamily="49" charset="-128"/>
                <a:ea typeface="MS Gothic" panose="020B0609070205080204" pitchFamily="49" charset="-128"/>
              </a:rPr>
              <a:t>稲ＷＣＳの収益性を経営分析すると、</a:t>
            </a:r>
            <a:br>
              <a:rPr lang="ja-JP" altLang="en-US" dirty="0"/>
            </a:br>
            <a:r>
              <a:rPr lang="ja-JP" altLang="en-US" b="0" i="0" dirty="0">
                <a:solidFill>
                  <a:srgbClr val="153368"/>
                </a:solidFill>
                <a:effectLst/>
                <a:latin typeface="MS Gothic" panose="020B0609070205080204" pitchFamily="49" charset="-128"/>
                <a:ea typeface="MS Gothic" panose="020B0609070205080204" pitchFamily="49" charset="-128"/>
              </a:rPr>
              <a:t>栽培だけの生産者と生産と収穫を担うコントラクターでは当然に違いがあります。</a:t>
            </a:r>
            <a:br>
              <a:rPr lang="ja-JP" altLang="en-US" dirty="0"/>
            </a:br>
            <a:r>
              <a:rPr lang="en-US" altLang="ja-JP" b="0" i="0" dirty="0">
                <a:solidFill>
                  <a:srgbClr val="153368"/>
                </a:solidFill>
                <a:effectLst/>
                <a:latin typeface="MS Gothic" panose="020B0609070205080204" pitchFamily="49" charset="-128"/>
                <a:ea typeface="MS Gothic" panose="020B0609070205080204" pitchFamily="49" charset="-128"/>
              </a:rPr>
              <a:t>10</a:t>
            </a:r>
            <a:r>
              <a:rPr lang="ja-JP" altLang="en-US" b="0" i="0" dirty="0">
                <a:solidFill>
                  <a:srgbClr val="153368"/>
                </a:solidFill>
                <a:effectLst/>
                <a:latin typeface="MS Gothic" panose="020B0609070205080204" pitchFamily="49" charset="-128"/>
                <a:ea typeface="MS Gothic" panose="020B0609070205080204" pitchFamily="49" charset="-128"/>
              </a:rPr>
              <a:t>アールあたりでは、生産者では収入は販売額と交付金で計１０万円程度です。</a:t>
            </a:r>
            <a:endParaRPr lang="en-US" altLang="ja-JP" b="0" i="0" dirty="0">
              <a:solidFill>
                <a:srgbClr val="153368"/>
              </a:solidFill>
              <a:effectLst/>
              <a:latin typeface="MS Gothic" panose="020B0609070205080204" pitchFamily="49" charset="-128"/>
              <a:ea typeface="MS Gothic" panose="020B0609070205080204" pitchFamily="49" charset="-128"/>
            </a:endParaRPr>
          </a:p>
          <a:p>
            <a:r>
              <a:rPr lang="ja-JP" altLang="en-US" b="0" i="0" dirty="0">
                <a:solidFill>
                  <a:srgbClr val="153368"/>
                </a:solidFill>
                <a:effectLst/>
                <a:latin typeface="MS Gothic" panose="020B0609070205080204" pitchFamily="49" charset="-128"/>
                <a:ea typeface="MS Gothic" panose="020B0609070205080204" pitchFamily="49" charset="-128"/>
              </a:rPr>
              <a:t>生産暦にもとづく種子代、農薬、肥料などの材料費と収穫委託料の変動費を差し引いて、限界利益は黒字になります。限界利益は栽培面積に比例しますので、黒字必須です。</a:t>
            </a:r>
            <a:br>
              <a:rPr lang="ja-JP" altLang="en-US" dirty="0"/>
            </a:br>
            <a:r>
              <a:rPr lang="ja-JP" altLang="en-US" b="0" i="0" dirty="0">
                <a:solidFill>
                  <a:srgbClr val="153368"/>
                </a:solidFill>
                <a:effectLst/>
                <a:latin typeface="MS Gothic" panose="020B0609070205080204" pitchFamily="49" charset="-128"/>
                <a:ea typeface="MS Gothic" panose="020B0609070205080204" pitchFamily="49" charset="-128"/>
              </a:rPr>
              <a:t>（クリック）</a:t>
            </a:r>
            <a:endParaRPr lang="en-US" altLang="ja-JP" b="0" i="0" dirty="0">
              <a:solidFill>
                <a:srgbClr val="153368"/>
              </a:solidFill>
              <a:effectLst/>
              <a:latin typeface="MS Gothic" panose="020B0609070205080204" pitchFamily="49" charset="-128"/>
              <a:ea typeface="MS Gothic" panose="020B0609070205080204" pitchFamily="49" charset="-128"/>
            </a:endParaRPr>
          </a:p>
          <a:p>
            <a:r>
              <a:rPr lang="ja-JP" altLang="en-US" b="0" i="0" dirty="0">
                <a:solidFill>
                  <a:srgbClr val="153368"/>
                </a:solidFill>
                <a:effectLst/>
                <a:latin typeface="MS Gothic" panose="020B0609070205080204" pitchFamily="49" charset="-128"/>
                <a:ea typeface="MS Gothic" panose="020B0609070205080204" pitchFamily="49" charset="-128"/>
              </a:rPr>
              <a:t>かたや、コントラクターでは収入は生産者と同額で、収穫委託はしないため限界利益は生産者より多く残ります。</a:t>
            </a:r>
            <a:br>
              <a:rPr lang="ja-JP" altLang="en-US" dirty="0"/>
            </a:br>
            <a:r>
              <a:rPr lang="ja-JP" altLang="en-US" b="0" i="0" dirty="0">
                <a:solidFill>
                  <a:srgbClr val="153368"/>
                </a:solidFill>
                <a:effectLst/>
                <a:latin typeface="MS Gothic" panose="020B0609070205080204" pitchFamily="49" charset="-128"/>
                <a:ea typeface="MS Gothic" panose="020B0609070205080204" pitchFamily="49" charset="-128"/>
              </a:rPr>
              <a:t>しかしながら、稲</a:t>
            </a:r>
            <a:r>
              <a:rPr lang="en-US" altLang="ja-JP" b="0" i="0" dirty="0">
                <a:solidFill>
                  <a:srgbClr val="153368"/>
                </a:solidFill>
                <a:effectLst/>
                <a:latin typeface="MS Gothic" panose="020B0609070205080204" pitchFamily="49" charset="-128"/>
                <a:ea typeface="MS Gothic" panose="020B0609070205080204" pitchFamily="49" charset="-128"/>
              </a:rPr>
              <a:t>WCS</a:t>
            </a:r>
            <a:r>
              <a:rPr lang="ja-JP" altLang="en-US" b="0" i="0" dirty="0">
                <a:solidFill>
                  <a:srgbClr val="153368"/>
                </a:solidFill>
                <a:effectLst/>
                <a:latin typeface="MS Gothic" panose="020B0609070205080204" pitchFamily="49" charset="-128"/>
                <a:ea typeface="MS Gothic" panose="020B0609070205080204" pitchFamily="49" charset="-128"/>
              </a:rPr>
              <a:t>の専用機械の減価償却費が、けた違いにかかります。</a:t>
            </a:r>
            <a:endParaRPr lang="en-US" altLang="ja-JP" b="0" i="0" dirty="0">
              <a:solidFill>
                <a:srgbClr val="153368"/>
              </a:solidFill>
              <a:effectLst/>
              <a:latin typeface="MS Gothic" panose="020B0609070205080204" pitchFamily="49" charset="-128"/>
              <a:ea typeface="MS Gothic" panose="020B0609070205080204" pitchFamily="49" charset="-128"/>
            </a:endParaRPr>
          </a:p>
          <a:p>
            <a:r>
              <a:rPr lang="ja-JP" altLang="en-US" b="0" i="0" dirty="0">
                <a:solidFill>
                  <a:srgbClr val="153368"/>
                </a:solidFill>
                <a:effectLst/>
                <a:latin typeface="MS Gothic" panose="020B0609070205080204" pitchFamily="49" charset="-128"/>
                <a:ea typeface="MS Gothic" panose="020B0609070205080204" pitchFamily="49" charset="-128"/>
              </a:rPr>
              <a:t>（クリック）</a:t>
            </a:r>
            <a:endParaRPr lang="en-US" altLang="ja-JP" b="0" i="0" dirty="0">
              <a:solidFill>
                <a:srgbClr val="153368"/>
              </a:solidFill>
              <a:effectLst/>
              <a:latin typeface="MS Gothic" panose="020B0609070205080204" pitchFamily="49" charset="-128"/>
              <a:ea typeface="MS Gothic" panose="020B0609070205080204" pitchFamily="49" charset="-128"/>
            </a:endParaRPr>
          </a:p>
          <a:p>
            <a:r>
              <a:rPr lang="ja-JP" altLang="en-US" b="0" i="0" dirty="0">
                <a:solidFill>
                  <a:srgbClr val="153368"/>
                </a:solidFill>
                <a:effectLst/>
                <a:latin typeface="MS Gothic" panose="020B0609070205080204" pitchFamily="49" charset="-128"/>
                <a:ea typeface="MS Gothic" panose="020B0609070205080204" pitchFamily="49" charset="-128"/>
              </a:rPr>
              <a:t>面積拡大で限界利益を増やして専用機械の減価償却費を捻出するには、２．８ヘクタール以上を要します。</a:t>
            </a:r>
            <a:endParaRPr lang="en-US" altLang="ja-JP" b="0" i="0" dirty="0">
              <a:solidFill>
                <a:srgbClr val="153368"/>
              </a:solidFill>
              <a:effectLst/>
              <a:latin typeface="MS Gothic" panose="020B0609070205080204" pitchFamily="49" charset="-128"/>
              <a:ea typeface="MS Gothic" panose="020B0609070205080204" pitchFamily="49" charset="-128"/>
            </a:endParaRPr>
          </a:p>
          <a:p>
            <a:r>
              <a:rPr lang="ja-JP" altLang="en-US" b="0" i="0" dirty="0">
                <a:solidFill>
                  <a:srgbClr val="153368"/>
                </a:solidFill>
                <a:effectLst/>
                <a:latin typeface="MS Gothic" panose="020B0609070205080204" pitchFamily="49" charset="-128"/>
                <a:ea typeface="MS Gothic" panose="020B0609070205080204" pitchFamily="49" charset="-128"/>
              </a:rPr>
              <a:t>図は６ヘクタールの例で減価償却費を差し引いて限界利益が残ります。</a:t>
            </a:r>
            <a:endParaRPr lang="en-US" altLang="ja-JP" b="0" i="0" dirty="0">
              <a:solidFill>
                <a:srgbClr val="153368"/>
              </a:solidFill>
              <a:effectLst/>
              <a:latin typeface="MS Gothic" panose="020B0609070205080204" pitchFamily="49" charset="-128"/>
              <a:ea typeface="MS Gothic" panose="020B0609070205080204" pitchFamily="49"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153368"/>
                </a:solidFill>
                <a:effectLst/>
                <a:latin typeface="MS Gothic" panose="020B0609070205080204" pitchFamily="49" charset="-128"/>
                <a:ea typeface="MS Gothic" panose="020B0609070205080204" pitchFamily="49" charset="-128"/>
              </a:rPr>
              <a:t>　さらに減価償却期間を法定耐用年数７年ではなく、耐久年数にすることで限界利益を多く設定できます。</a:t>
            </a:r>
            <a:endParaRPr lang="en-US" altLang="ja-JP" b="0" i="0" dirty="0">
              <a:solidFill>
                <a:srgbClr val="153368"/>
              </a:solidFill>
              <a:effectLst/>
              <a:latin typeface="MS Gothic" panose="020B0609070205080204" pitchFamily="49" charset="-128"/>
              <a:ea typeface="MS Gothic" panose="020B0609070205080204" pitchFamily="49"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153368"/>
                </a:solidFill>
                <a:effectLst/>
                <a:latin typeface="MS Gothic" panose="020B0609070205080204" pitchFamily="49" charset="-128"/>
                <a:ea typeface="MS Gothic" panose="020B0609070205080204" pitchFamily="49" charset="-128"/>
              </a:rPr>
              <a:t>　コントラクターには受託面積に応じた作業受託料が入ってきます。仮に受託だけなら１４ヘクタール以上を受けると限界利益は黒字です。（間）利益の増減は、収入はもとより、固定資産である機械の活用にもよります。</a:t>
            </a:r>
            <a:endParaRPr lang="en-US" altLang="ja-JP" b="0" i="0" dirty="0">
              <a:solidFill>
                <a:srgbClr val="153368"/>
              </a:solidFill>
              <a:effectLst/>
              <a:latin typeface="MS Gothic" panose="020B0609070205080204" pitchFamily="49" charset="-128"/>
              <a:ea typeface="MS Gothic" panose="020B0609070205080204" pitchFamily="49" charset="-128"/>
            </a:endParaRPr>
          </a:p>
          <a:p>
            <a:endParaRPr lang="en-US" altLang="ja-JP" b="0" i="0" dirty="0">
              <a:solidFill>
                <a:srgbClr val="153368"/>
              </a:solidFill>
              <a:effectLst/>
              <a:latin typeface="MS Gothic" panose="020B0609070205080204" pitchFamily="49" charset="-128"/>
              <a:ea typeface="MS Gothic" panose="020B0609070205080204" pitchFamily="49" charset="-128"/>
            </a:endParaRPr>
          </a:p>
          <a:p>
            <a:r>
              <a:rPr lang="ja-JP" altLang="en-US" b="0" i="0" dirty="0">
                <a:solidFill>
                  <a:srgbClr val="153368"/>
                </a:solidFill>
                <a:effectLst/>
                <a:latin typeface="MS Gothic" panose="020B0609070205080204" pitchFamily="49" charset="-128"/>
                <a:ea typeface="MS Gothic" panose="020B0609070205080204" pitchFamily="49" charset="-128"/>
              </a:rPr>
              <a:t>参考）</a:t>
            </a:r>
            <a:endParaRPr lang="en-US" altLang="ja-JP" b="0" i="0" dirty="0">
              <a:solidFill>
                <a:srgbClr val="153368"/>
              </a:solidFill>
              <a:effectLst/>
              <a:latin typeface="MS Gothic" panose="020B0609070205080204" pitchFamily="49" charset="-128"/>
              <a:ea typeface="MS Gothic" panose="020B0609070205080204" pitchFamily="49" charset="-128"/>
            </a:endParaRPr>
          </a:p>
          <a:p>
            <a:r>
              <a:rPr lang="en-US" altLang="ja-JP" b="0" i="0" dirty="0">
                <a:solidFill>
                  <a:srgbClr val="153368"/>
                </a:solidFill>
                <a:effectLst/>
                <a:latin typeface="MS Gothic" panose="020B0609070205080204" pitchFamily="49" charset="-128"/>
                <a:ea typeface="MS Gothic" panose="020B0609070205080204" pitchFamily="49" charset="-128"/>
              </a:rPr>
              <a:t>R7</a:t>
            </a:r>
            <a:r>
              <a:rPr lang="ja-JP" altLang="en-US" b="0" i="0" dirty="0">
                <a:solidFill>
                  <a:srgbClr val="153368"/>
                </a:solidFill>
                <a:effectLst/>
                <a:latin typeface="MS Gothic" panose="020B0609070205080204" pitchFamily="49" charset="-128"/>
                <a:ea typeface="MS Gothic" panose="020B0609070205080204" pitchFamily="49" charset="-128"/>
              </a:rPr>
              <a:t>米らいふ社</a:t>
            </a:r>
            <a:endParaRPr lang="en-US" altLang="ja-JP" b="0" i="0" dirty="0">
              <a:solidFill>
                <a:srgbClr val="153368"/>
              </a:solidFill>
              <a:effectLst/>
              <a:latin typeface="MS Gothic" panose="020B0609070205080204" pitchFamily="49" charset="-128"/>
              <a:ea typeface="MS Gothic" panose="020B0609070205080204" pitchFamily="49" charset="-128"/>
            </a:endParaRPr>
          </a:p>
          <a:p>
            <a:r>
              <a:rPr lang="ja-JP" altLang="en-US" b="0" i="0" dirty="0">
                <a:solidFill>
                  <a:srgbClr val="153368"/>
                </a:solidFill>
                <a:effectLst/>
                <a:latin typeface="MS Gothic" panose="020B0609070205080204" pitchFamily="49" charset="-128"/>
                <a:ea typeface="MS Gothic" panose="020B0609070205080204" pitchFamily="49" charset="-128"/>
              </a:rPr>
              <a:t>生産６</a:t>
            </a:r>
            <a:r>
              <a:rPr lang="en-US" altLang="ja-JP" b="0" i="0" dirty="0">
                <a:solidFill>
                  <a:srgbClr val="153368"/>
                </a:solidFill>
                <a:effectLst/>
                <a:latin typeface="MS Gothic" panose="020B0609070205080204" pitchFamily="49" charset="-128"/>
                <a:ea typeface="MS Gothic" panose="020B0609070205080204" pitchFamily="49" charset="-128"/>
              </a:rPr>
              <a:t>ha</a:t>
            </a:r>
          </a:p>
          <a:p>
            <a:r>
              <a:rPr lang="ja-JP" altLang="en-US" b="0" i="0" dirty="0">
                <a:solidFill>
                  <a:srgbClr val="153368"/>
                </a:solidFill>
                <a:effectLst/>
                <a:latin typeface="MS Gothic" panose="020B0609070205080204" pitchFamily="49" charset="-128"/>
                <a:ea typeface="MS Gothic" panose="020B0609070205080204" pitchFamily="49" charset="-128"/>
              </a:rPr>
              <a:t>受託 </a:t>
            </a:r>
            <a:r>
              <a:rPr lang="en-US" altLang="ja-JP" b="0" i="0" dirty="0">
                <a:solidFill>
                  <a:srgbClr val="153368"/>
                </a:solidFill>
                <a:effectLst/>
                <a:latin typeface="MS Gothic" panose="020B0609070205080204" pitchFamily="49" charset="-128"/>
                <a:ea typeface="MS Gothic" panose="020B0609070205080204" pitchFamily="49" charset="-128"/>
              </a:rPr>
              <a:t>9.6ha</a:t>
            </a:r>
          </a:p>
          <a:p>
            <a:endParaRPr lang="en-US" altLang="ja-JP" b="0" i="0" dirty="0">
              <a:solidFill>
                <a:srgbClr val="153368"/>
              </a:solidFill>
              <a:effectLst/>
              <a:latin typeface="MS Gothic" panose="020B0609070205080204" pitchFamily="49" charset="-128"/>
              <a:ea typeface="MS Gothic" panose="020B0609070205080204" pitchFamily="49" charset="-128"/>
            </a:endParaRPr>
          </a:p>
          <a:p>
            <a:endParaRPr kumimoji="1" lang="en-US" altLang="ja-JP" b="0" i="0" dirty="0">
              <a:solidFill>
                <a:srgbClr val="153368"/>
              </a:solidFill>
              <a:effectLst/>
              <a:latin typeface="MS Gothic" panose="020B0609070205080204" pitchFamily="49" charset="-128"/>
              <a:ea typeface="MS Gothic" panose="020B0609070205080204" pitchFamily="49" charset="-128"/>
            </a:endParaRPr>
          </a:p>
          <a:p>
            <a:endParaRPr kumimoji="1" lang="en-US" altLang="ja-JP" b="0" i="0" dirty="0">
              <a:solidFill>
                <a:srgbClr val="153368"/>
              </a:solidFill>
              <a:effectLst/>
              <a:latin typeface="MS Gothic" panose="020B0609070205080204" pitchFamily="49" charset="-128"/>
              <a:ea typeface="MS Gothic" panose="020B0609070205080204" pitchFamily="49" charset="-128"/>
            </a:endParaRPr>
          </a:p>
          <a:p>
            <a:endParaRPr kumimoji="1" lang="en-US" altLang="ja-JP" b="0" i="0" dirty="0">
              <a:solidFill>
                <a:srgbClr val="153368"/>
              </a:solidFill>
              <a:effectLst/>
              <a:latin typeface="MS Gothic" panose="020B0609070205080204" pitchFamily="49" charset="-128"/>
              <a:ea typeface="MS Gothic" panose="020B0609070205080204" pitchFamily="49" charset="-128"/>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18</a:t>
            </a:fld>
            <a:endParaRPr kumimoji="1" lang="ja-JP" altLang="en-US"/>
          </a:p>
        </p:txBody>
      </p:sp>
    </p:spTree>
    <p:extLst>
      <p:ext uri="{BB962C8B-B14F-4D97-AF65-F5344CB8AC3E}">
        <p14:creationId xmlns:p14="http://schemas.microsoft.com/office/powerpoint/2010/main" val="564335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19</a:t>
            </a:fld>
            <a:endParaRPr kumimoji="1" lang="ja-JP" altLang="en-US"/>
          </a:p>
        </p:txBody>
      </p:sp>
    </p:spTree>
    <p:extLst>
      <p:ext uri="{BB962C8B-B14F-4D97-AF65-F5344CB8AC3E}">
        <p14:creationId xmlns:p14="http://schemas.microsoft.com/office/powerpoint/2010/main" val="2466331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53368"/>
                </a:solidFill>
                <a:effectLst/>
                <a:latin typeface="MS Gothic" panose="020B0609070205080204" pitchFamily="49" charset="-128"/>
                <a:ea typeface="MS Gothic" panose="020B0609070205080204" pitchFamily="49" charset="-128"/>
              </a:rPr>
              <a:t>まず、稲</a:t>
            </a:r>
            <a:r>
              <a:rPr lang="en-US" altLang="ja-JP" b="0" i="0" dirty="0">
                <a:solidFill>
                  <a:srgbClr val="153368"/>
                </a:solidFill>
                <a:effectLst/>
                <a:latin typeface="MS Gothic" panose="020B0609070205080204" pitchFamily="49" charset="-128"/>
                <a:ea typeface="MS Gothic" panose="020B0609070205080204" pitchFamily="49" charset="-128"/>
              </a:rPr>
              <a:t>WCS</a:t>
            </a:r>
            <a:r>
              <a:rPr lang="ja-JP" altLang="en-US" b="0" i="0" dirty="0">
                <a:solidFill>
                  <a:srgbClr val="153368"/>
                </a:solidFill>
                <a:effectLst/>
                <a:latin typeface="MS Gothic" panose="020B0609070205080204" pitchFamily="49" charset="-128"/>
                <a:ea typeface="MS Gothic" panose="020B0609070205080204" pitchFamily="49" charset="-128"/>
              </a:rPr>
              <a:t>では、普及対象は斐川町</a:t>
            </a:r>
            <a:r>
              <a:rPr lang="en-US" altLang="ja-JP" b="0" i="0" dirty="0">
                <a:solidFill>
                  <a:srgbClr val="153368"/>
                </a:solidFill>
                <a:effectLst/>
                <a:latin typeface="MS Gothic" panose="020B0609070205080204" pitchFamily="49" charset="-128"/>
                <a:ea typeface="MS Gothic" panose="020B0609070205080204" pitchFamily="49" charset="-128"/>
              </a:rPr>
              <a:t>WCS</a:t>
            </a:r>
            <a:r>
              <a:rPr lang="ja-JP" altLang="en-US" b="0" i="0" dirty="0">
                <a:solidFill>
                  <a:srgbClr val="153368"/>
                </a:solidFill>
                <a:effectLst/>
                <a:latin typeface="MS Gothic" panose="020B0609070205080204" pitchFamily="49" charset="-128"/>
                <a:ea typeface="MS Gothic" panose="020B0609070205080204" pitchFamily="49" charset="-128"/>
              </a:rPr>
              <a:t>生産協議会です。</a:t>
            </a:r>
            <a:br>
              <a:rPr lang="ja-JP" altLang="en-US" dirty="0"/>
            </a:br>
            <a:r>
              <a:rPr lang="ja-JP" altLang="en-US" b="0" i="0" dirty="0">
                <a:solidFill>
                  <a:srgbClr val="153368"/>
                </a:solidFill>
                <a:effectLst/>
                <a:latin typeface="MS Gothic" panose="020B0609070205080204" pitchFamily="49" charset="-128"/>
                <a:ea typeface="MS Gothic" panose="020B0609070205080204" pitchFamily="49" charset="-128"/>
              </a:rPr>
              <a:t>令和５年末に当出雲事務所も支援して設立した今年</a:t>
            </a:r>
            <a:r>
              <a:rPr lang="en-US" altLang="ja-JP" b="0" i="0" dirty="0">
                <a:solidFill>
                  <a:srgbClr val="153368"/>
                </a:solidFill>
                <a:effectLst/>
                <a:latin typeface="MS Gothic" panose="020B0609070205080204" pitchFamily="49" charset="-128"/>
                <a:ea typeface="MS Gothic" panose="020B0609070205080204" pitchFamily="49" charset="-128"/>
              </a:rPr>
              <a:t>2</a:t>
            </a:r>
            <a:r>
              <a:rPr lang="ja-JP" altLang="en-US" b="0" i="0" dirty="0">
                <a:solidFill>
                  <a:srgbClr val="153368"/>
                </a:solidFill>
                <a:effectLst/>
                <a:latin typeface="MS Gothic" panose="020B0609070205080204" pitchFamily="49" charset="-128"/>
                <a:ea typeface="MS Gothic" panose="020B0609070205080204" pitchFamily="49" charset="-128"/>
              </a:rPr>
              <a:t>年目の新しい飼料生産組織です。</a:t>
            </a:r>
            <a:br>
              <a:rPr lang="ja-JP" altLang="en-US" dirty="0"/>
            </a:br>
            <a:endParaRPr kumimoji="1" lang="ja-JP" altLang="en-US" dirty="0"/>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2</a:t>
            </a:fld>
            <a:endParaRPr kumimoji="1" lang="ja-JP" altLang="en-US"/>
          </a:p>
        </p:txBody>
      </p:sp>
    </p:spTree>
    <p:extLst>
      <p:ext uri="{BB962C8B-B14F-4D97-AF65-F5344CB8AC3E}">
        <p14:creationId xmlns:p14="http://schemas.microsoft.com/office/powerpoint/2010/main" val="1542448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53368"/>
                </a:solidFill>
                <a:effectLst/>
                <a:latin typeface="ＭＳ ゴシック" panose="020B0609070205080204" pitchFamily="49" charset="-128"/>
                <a:ea typeface="ＭＳ ゴシック" panose="020B0609070205080204" pitchFamily="49" charset="-128"/>
              </a:rPr>
              <a:t>令和６年に１２７ヘクタールに拡大し、今年は令和の米騒動で生産者が２名離脱し、１０２ヘクタールに減りました。</a:t>
            </a:r>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br>
              <a:rPr lang="ja-JP" altLang="en-US" dirty="0">
                <a:latin typeface="ＭＳ ゴシック" panose="020B0609070205080204" pitchFamily="49" charset="-128"/>
                <a:ea typeface="ＭＳ ゴシック" panose="020B0609070205080204" pitchFamily="49" charset="-128"/>
              </a:rPr>
            </a:br>
            <a:r>
              <a:rPr lang="ja-JP" altLang="en-US" dirty="0">
                <a:latin typeface="ＭＳ ゴシック" panose="020B0609070205080204" pitchFamily="49" charset="-128"/>
                <a:ea typeface="ＭＳ ゴシック" panose="020B0609070205080204" pitchFamily="49" charset="-128"/>
              </a:rPr>
              <a:t>協議会では</a:t>
            </a:r>
            <a:r>
              <a:rPr lang="ja-JP" altLang="en-US" b="0" i="0" dirty="0">
                <a:solidFill>
                  <a:srgbClr val="153368"/>
                </a:solidFill>
                <a:effectLst/>
                <a:latin typeface="ＭＳ ゴシック" panose="020B0609070205080204" pitchFamily="49" charset="-128"/>
                <a:ea typeface="ＭＳ ゴシック" panose="020B0609070205080204" pitchFamily="49" charset="-128"/>
              </a:rPr>
              <a:t>コントラクター３戸が収穫を受託し、ＪＡしまね斐川地区本部が全量を買い取り、市内外の畜産農家に供給します。</a:t>
            </a:r>
            <a:br>
              <a:rPr lang="ja-JP" altLang="en-US" dirty="0">
                <a:latin typeface="ＭＳ ゴシック" panose="020B0609070205080204" pitchFamily="49" charset="-128"/>
                <a:ea typeface="ＭＳ ゴシック" panose="020B0609070205080204" pitchFamily="49" charset="-128"/>
              </a:rPr>
            </a:br>
            <a:endParaRPr lang="en-US" altLang="ja-JP" dirty="0">
              <a:latin typeface="ＭＳ ゴシック" panose="020B0609070205080204" pitchFamily="49" charset="-128"/>
              <a:ea typeface="ＭＳ ゴシック" panose="020B0609070205080204" pitchFamily="49" charset="-128"/>
            </a:endParaRPr>
          </a:p>
          <a:p>
            <a:r>
              <a:rPr lang="ja-JP" altLang="en-US" b="0" i="0" dirty="0">
                <a:solidFill>
                  <a:srgbClr val="153368"/>
                </a:solidFill>
                <a:effectLst/>
                <a:latin typeface="ＭＳ ゴシック" panose="020B0609070205080204" pitchFamily="49" charset="-128"/>
                <a:ea typeface="ＭＳ ゴシック" panose="020B0609070205080204" pitchFamily="49" charset="-128"/>
              </a:rPr>
              <a:t>今年の計画での生産量は２</a:t>
            </a:r>
            <a:r>
              <a:rPr lang="en-US" altLang="ja-JP" b="0" i="0" dirty="0">
                <a:solidFill>
                  <a:srgbClr val="153368"/>
                </a:solidFill>
                <a:effectLst/>
                <a:latin typeface="ＭＳ ゴシック" panose="020B0609070205080204" pitchFamily="49" charset="-128"/>
                <a:ea typeface="ＭＳ ゴシック" panose="020B0609070205080204" pitchFamily="49" charset="-128"/>
              </a:rPr>
              <a:t>,</a:t>
            </a:r>
            <a:r>
              <a:rPr lang="ja-JP" altLang="en-US" b="0" i="0" dirty="0">
                <a:solidFill>
                  <a:srgbClr val="153368"/>
                </a:solidFill>
                <a:effectLst/>
                <a:latin typeface="ＭＳ ゴシック" panose="020B0609070205080204" pitchFamily="49" charset="-128"/>
                <a:ea typeface="ＭＳ ゴシック" panose="020B0609070205080204" pitchFamily="49" charset="-128"/>
              </a:rPr>
              <a:t>１５６トン、価格にして２</a:t>
            </a:r>
            <a:r>
              <a:rPr lang="en-US" altLang="ja-JP" b="0" i="0" dirty="0">
                <a:solidFill>
                  <a:srgbClr val="153368"/>
                </a:solidFill>
                <a:effectLst/>
                <a:latin typeface="ＭＳ ゴシック" panose="020B0609070205080204" pitchFamily="49" charset="-128"/>
                <a:ea typeface="ＭＳ ゴシック" panose="020B0609070205080204" pitchFamily="49" charset="-128"/>
              </a:rPr>
              <a:t>,</a:t>
            </a:r>
            <a:r>
              <a:rPr lang="ja-JP" altLang="en-US" b="0" i="0" dirty="0">
                <a:solidFill>
                  <a:srgbClr val="153368"/>
                </a:solidFill>
                <a:effectLst/>
                <a:latin typeface="ＭＳ ゴシック" panose="020B0609070205080204" pitchFamily="49" charset="-128"/>
                <a:ea typeface="ＭＳ ゴシック" panose="020B0609070205080204" pitchFamily="49" charset="-128"/>
              </a:rPr>
              <a:t>９３２万円が期待されています。</a:t>
            </a:r>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endParaRPr kumimoji="1" lang="ja-JP" altLang="en-US" dirty="0">
              <a:latin typeface="ＭＳ ゴシック" panose="020B0609070205080204" pitchFamily="49" charset="-128"/>
              <a:ea typeface="ＭＳ ゴシック" panose="020B0609070205080204" pitchFamily="49" charset="-128"/>
            </a:endParaRPr>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3</a:t>
            </a:fld>
            <a:endParaRPr kumimoji="1" lang="ja-JP" altLang="en-US"/>
          </a:p>
        </p:txBody>
      </p:sp>
    </p:spTree>
    <p:extLst>
      <p:ext uri="{BB962C8B-B14F-4D97-AF65-F5344CB8AC3E}">
        <p14:creationId xmlns:p14="http://schemas.microsoft.com/office/powerpoint/2010/main" val="3765521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53368"/>
                </a:solidFill>
                <a:effectLst/>
                <a:latin typeface="MS Gothic" panose="020B0609070205080204" pitchFamily="49" charset="-128"/>
                <a:ea typeface="MS Gothic" panose="020B0609070205080204" pitchFamily="49" charset="-128"/>
              </a:rPr>
              <a:t>営農組合や株式会社などの法人が主に生産し、生産地域は町内に散在しています。</a:t>
            </a:r>
            <a:endParaRPr lang="en-US" altLang="ja-JP" b="0" i="0" dirty="0">
              <a:solidFill>
                <a:srgbClr val="153368"/>
              </a:solidFill>
              <a:effectLst/>
              <a:latin typeface="MS Gothic" panose="020B0609070205080204" pitchFamily="49" charset="-128"/>
              <a:ea typeface="MS Gothic" panose="020B0609070205080204" pitchFamily="49" charset="-128"/>
            </a:endParaRPr>
          </a:p>
          <a:p>
            <a:r>
              <a:rPr lang="ja-JP" altLang="en-US" dirty="0"/>
              <a:t>（クリック）</a:t>
            </a:r>
            <a:br>
              <a:rPr lang="ja-JP" altLang="en-US" dirty="0"/>
            </a:br>
            <a:r>
              <a:rPr lang="ja-JP" altLang="en-US" b="0" i="0" dirty="0">
                <a:solidFill>
                  <a:srgbClr val="153368"/>
                </a:solidFill>
                <a:effectLst/>
                <a:latin typeface="MS Gothic" panose="020B0609070205080204" pitchFamily="49" charset="-128"/>
                <a:ea typeface="MS Gothic" panose="020B0609070205080204" pitchFamily="49" charset="-128"/>
              </a:rPr>
              <a:t>生産物は雲南市をはじめ、各地域の畜産農家に供給されます。</a:t>
            </a:r>
            <a:br>
              <a:rPr lang="ja-JP" altLang="en-US" dirty="0"/>
            </a:br>
            <a:endParaRPr kumimoji="1" lang="ja-JP" altLang="en-US" dirty="0"/>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4</a:t>
            </a:fld>
            <a:endParaRPr kumimoji="1" lang="ja-JP" altLang="en-US"/>
          </a:p>
        </p:txBody>
      </p:sp>
    </p:spTree>
    <p:extLst>
      <p:ext uri="{BB962C8B-B14F-4D97-AF65-F5344CB8AC3E}">
        <p14:creationId xmlns:p14="http://schemas.microsoft.com/office/powerpoint/2010/main" val="1308701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53368"/>
                </a:solidFill>
                <a:effectLst/>
                <a:latin typeface="MS Gothic" panose="020B0609070205080204" pitchFamily="49" charset="-128"/>
                <a:ea typeface="MS Gothic" panose="020B0609070205080204" pitchFamily="49" charset="-128"/>
              </a:rPr>
              <a:t>作業分散のため、早生、中生、晩生で稲４品種を使い分け、４月下旬から１０月まで栽培されます。</a:t>
            </a:r>
            <a:br>
              <a:rPr lang="ja-JP" altLang="en-US" dirty="0"/>
            </a:br>
            <a:r>
              <a:rPr lang="ja-JP" altLang="en-US" b="0" i="0" dirty="0">
                <a:solidFill>
                  <a:srgbClr val="153368"/>
                </a:solidFill>
                <a:effectLst/>
                <a:latin typeface="MS Gothic" panose="020B0609070205080204" pitchFamily="49" charset="-128"/>
                <a:ea typeface="MS Gothic" panose="020B0609070205080204" pitchFamily="49" charset="-128"/>
              </a:rPr>
              <a:t>ヒメノモチときぬむすめは食用品種です。</a:t>
            </a:r>
            <a:endParaRPr lang="en-US" altLang="ja-JP" b="0" i="0" dirty="0">
              <a:solidFill>
                <a:srgbClr val="153368"/>
              </a:solidFill>
              <a:effectLst/>
              <a:latin typeface="MS Gothic" panose="020B0609070205080204" pitchFamily="49" charset="-128"/>
              <a:ea typeface="MS Gothic" panose="020B0609070205080204" pitchFamily="49" charset="-128"/>
            </a:endParaRPr>
          </a:p>
          <a:p>
            <a:r>
              <a:rPr lang="ja-JP" altLang="en-US" b="0" i="0">
                <a:solidFill>
                  <a:srgbClr val="153368"/>
                </a:solidFill>
                <a:effectLst/>
                <a:latin typeface="MS Gothic"/>
                <a:ea typeface="MS Gothic"/>
              </a:rPr>
              <a:t>食用品種の稲</a:t>
            </a:r>
            <a:r>
              <a:rPr lang="en-US" altLang="ja-JP" b="0" i="0" dirty="0">
                <a:solidFill>
                  <a:srgbClr val="153368"/>
                </a:solidFill>
                <a:effectLst/>
                <a:latin typeface="MS Gothic"/>
                <a:ea typeface="MS Gothic"/>
              </a:rPr>
              <a:t>WCS</a:t>
            </a:r>
            <a:r>
              <a:rPr lang="ja-JP" altLang="en-US" b="0" i="0">
                <a:solidFill>
                  <a:srgbClr val="153368"/>
                </a:solidFill>
                <a:effectLst/>
                <a:latin typeface="MS Gothic"/>
                <a:ea typeface="MS Gothic"/>
              </a:rPr>
              <a:t>では、牛が消化しずらい籾が多く、籾の熟しきらない短期間で収穫に追われます。</a:t>
            </a:r>
            <a:endParaRPr lang="en-US" altLang="ja-JP" b="0" i="0">
              <a:solidFill>
                <a:srgbClr val="153368"/>
              </a:solidFill>
              <a:effectLst/>
              <a:latin typeface="MS Gothic"/>
              <a:ea typeface="MS Gothic"/>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i="0" dirty="0">
                <a:solidFill>
                  <a:srgbClr val="153368"/>
                </a:solidFill>
                <a:effectLst/>
                <a:latin typeface="MS Gothic"/>
                <a:ea typeface="MS Gothic"/>
              </a:rPr>
              <a:t>WCS</a:t>
            </a:r>
            <a:r>
              <a:rPr lang="ja-JP" altLang="en-US" b="0" i="0">
                <a:solidFill>
                  <a:srgbClr val="153368"/>
                </a:solidFill>
                <a:effectLst/>
                <a:latin typeface="MS Gothic"/>
                <a:ea typeface="MS Gothic"/>
              </a:rPr>
              <a:t>専用の</a:t>
            </a:r>
            <a:r>
              <a:rPr lang="zh-TW" altLang="en-US" b="0" i="0">
                <a:solidFill>
                  <a:srgbClr val="153368"/>
                </a:solidFill>
                <a:effectLst/>
                <a:latin typeface="MS Gothic"/>
                <a:ea typeface="MS Gothic"/>
              </a:rPr>
              <a:t>極短穂茎葉型品種</a:t>
            </a:r>
            <a:r>
              <a:rPr lang="ja-JP" altLang="en-US" b="0" i="0">
                <a:solidFill>
                  <a:srgbClr val="153368"/>
                </a:solidFill>
                <a:effectLst/>
                <a:latin typeface="MS Gothic"/>
                <a:ea typeface="MS Gothic"/>
              </a:rPr>
              <a:t>の「つきはやか」や「たちすずか」では籾が少なく、収穫期間に余裕が</a:t>
            </a:r>
            <a:r>
              <a:rPr lang="ja-JP" altLang="en-US">
                <a:solidFill>
                  <a:srgbClr val="153368"/>
                </a:solidFill>
                <a:latin typeface="MS Gothic"/>
                <a:ea typeface="MS Gothic"/>
              </a:rPr>
              <a:t>生まれます。また</a:t>
            </a:r>
            <a:r>
              <a:rPr lang="ja-JP" altLang="en-US" b="0" i="0">
                <a:solidFill>
                  <a:srgbClr val="153368"/>
                </a:solidFill>
                <a:effectLst/>
                <a:latin typeface="MS Gothic"/>
                <a:ea typeface="MS Gothic"/>
              </a:rPr>
              <a:t>、</a:t>
            </a:r>
            <a:r>
              <a:rPr lang="ja-JP" altLang="en-US">
                <a:solidFill>
                  <a:srgbClr val="153368"/>
                </a:solidFill>
                <a:latin typeface="MS Gothic"/>
                <a:ea typeface="MS Gothic"/>
              </a:rPr>
              <a:t>この品種には</a:t>
            </a:r>
            <a:r>
              <a:rPr lang="ja-JP" altLang="en-US" b="0" i="0">
                <a:solidFill>
                  <a:srgbClr val="153368"/>
                </a:solidFill>
                <a:effectLst/>
                <a:latin typeface="MS Gothic"/>
                <a:ea typeface="MS Gothic"/>
              </a:rPr>
              <a:t>良質発酵しやすい特長があり、</a:t>
            </a:r>
            <a:r>
              <a:rPr lang="ja-JP" altLang="en-US">
                <a:solidFill>
                  <a:srgbClr val="153368"/>
                </a:solidFill>
                <a:latin typeface="MS Gothic"/>
                <a:ea typeface="MS Gothic"/>
              </a:rPr>
              <a:t>普及を進めて</a:t>
            </a:r>
            <a:r>
              <a:rPr lang="ja-JP" altLang="en-US" b="0" i="0">
                <a:solidFill>
                  <a:srgbClr val="153368"/>
                </a:solidFill>
                <a:effectLst/>
                <a:latin typeface="MS Gothic"/>
                <a:ea typeface="MS Gothic"/>
              </a:rPr>
              <a:t>います。</a:t>
            </a:r>
            <a:br>
              <a:rPr lang="ja-JP" altLang="en-US" dirty="0">
                <a:cs typeface="+mn-ea"/>
              </a:rPr>
            </a:br>
            <a:r>
              <a:rPr lang="ja-JP" altLang="en-US" b="0" i="0">
                <a:solidFill>
                  <a:srgbClr val="153368"/>
                </a:solidFill>
                <a:effectLst/>
                <a:latin typeface="MS Gothic"/>
                <a:ea typeface="MS Gothic"/>
              </a:rPr>
              <a:t>（</a:t>
            </a:r>
            <a:r>
              <a:rPr lang="ja-JP" altLang="en-US">
                <a:solidFill>
                  <a:srgbClr val="153368"/>
                </a:solidFill>
                <a:latin typeface="MS Gothic"/>
                <a:ea typeface="MS Gothic"/>
              </a:rPr>
              <a:t>クリック</a:t>
            </a:r>
            <a:r>
              <a:rPr lang="ja-JP" altLang="en-US" b="0" i="0">
                <a:solidFill>
                  <a:srgbClr val="153368"/>
                </a:solidFill>
                <a:effectLst/>
                <a:latin typeface="MS Gothic"/>
                <a:ea typeface="MS Gothic"/>
              </a:rPr>
              <a:t>）</a:t>
            </a:r>
            <a:endParaRPr lang="en-US" altLang="ja-JP" b="0" i="0">
              <a:solidFill>
                <a:srgbClr val="153368"/>
              </a:solidFill>
              <a:effectLst/>
              <a:latin typeface="MS Gothic"/>
              <a:ea typeface="MS Gothic"/>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a:solidFill>
                  <a:srgbClr val="153368"/>
                </a:solidFill>
                <a:effectLst/>
                <a:latin typeface="ＭＳ ゴシック"/>
                <a:ea typeface="ＭＳ ゴシック"/>
              </a:rPr>
              <a:t>主食用品種の</a:t>
            </a:r>
            <a:r>
              <a:rPr lang="en-US" altLang="ja-JP" b="0" i="0" dirty="0" err="1">
                <a:solidFill>
                  <a:srgbClr val="153368"/>
                </a:solidFill>
                <a:effectLst/>
                <a:latin typeface="ＭＳ ゴシック"/>
                <a:ea typeface="ＭＳ ゴシック"/>
              </a:rPr>
              <a:t>WCS</a:t>
            </a:r>
            <a:r>
              <a:rPr lang="en-US" altLang="ja-JP" dirty="0" err="1">
                <a:solidFill>
                  <a:srgbClr val="153368"/>
                </a:solidFill>
                <a:latin typeface="ＭＳ ゴシック"/>
                <a:ea typeface="ＭＳ ゴシック"/>
              </a:rPr>
              <a:t>分が</a:t>
            </a:r>
            <a:r>
              <a:rPr lang="ja-JP" altLang="en-US" b="0" i="0">
                <a:solidFill>
                  <a:srgbClr val="153368"/>
                </a:solidFill>
                <a:effectLst/>
                <a:latin typeface="ＭＳ ゴシック"/>
                <a:ea typeface="ＭＳ ゴシック"/>
              </a:rPr>
              <a:t>食用</a:t>
            </a:r>
            <a:r>
              <a:rPr lang="ja-JP" altLang="en-US">
                <a:solidFill>
                  <a:srgbClr val="153368"/>
                </a:solidFill>
                <a:latin typeface="ＭＳ ゴシック"/>
                <a:ea typeface="ＭＳ ゴシック"/>
              </a:rPr>
              <a:t>米</a:t>
            </a:r>
            <a:r>
              <a:rPr lang="ja-JP" altLang="en-US" b="0" i="0">
                <a:solidFill>
                  <a:srgbClr val="153368"/>
                </a:solidFill>
                <a:effectLst/>
                <a:latin typeface="ＭＳ ゴシック"/>
                <a:ea typeface="ＭＳ ゴシック"/>
              </a:rPr>
              <a:t>に</a:t>
            </a:r>
            <a:r>
              <a:rPr lang="ja-JP" altLang="en-US">
                <a:solidFill>
                  <a:srgbClr val="153368"/>
                </a:solidFill>
                <a:latin typeface="ＭＳ ゴシック"/>
                <a:ea typeface="ＭＳ ゴシック"/>
              </a:rPr>
              <a:t>かわっても</a:t>
            </a:r>
            <a:r>
              <a:rPr lang="ja-JP" altLang="en-US" b="0" i="0">
                <a:solidFill>
                  <a:srgbClr val="153368"/>
                </a:solidFill>
                <a:effectLst/>
                <a:latin typeface="ＭＳ ゴシック"/>
                <a:ea typeface="ＭＳ ゴシック"/>
              </a:rPr>
              <a:t>、専用品種は維持</a:t>
            </a:r>
            <a:r>
              <a:rPr lang="ja-JP" altLang="en-US">
                <a:solidFill>
                  <a:srgbClr val="153368"/>
                </a:solidFill>
                <a:latin typeface="ＭＳ ゴシック"/>
                <a:ea typeface="ＭＳ ゴシック"/>
              </a:rPr>
              <a:t>できて</a:t>
            </a:r>
            <a:r>
              <a:rPr lang="ja-JP" altLang="en-US" b="0" i="0">
                <a:solidFill>
                  <a:srgbClr val="153368"/>
                </a:solidFill>
                <a:effectLst/>
                <a:latin typeface="ＭＳ ゴシック"/>
                <a:ea typeface="ＭＳ ゴシック"/>
              </a:rPr>
              <a:t>います。</a:t>
            </a:r>
            <a:endParaRPr lang="en-US" altLang="ja-JP" b="0" i="0">
              <a:solidFill>
                <a:srgbClr val="153368"/>
              </a:solidFill>
              <a:effectLst/>
              <a:latin typeface="ＭＳ ゴシック"/>
              <a:ea typeface="ＭＳ 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latin typeface="ＭＳ ゴシック" panose="020B0609070205080204" pitchFamily="49" charset="-128"/>
              <a:ea typeface="ＭＳ ゴシック" panose="020B0609070205080204" pitchFamily="49" charset="-128"/>
            </a:endParaRPr>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5</a:t>
            </a:fld>
            <a:endParaRPr kumimoji="1" lang="ja-JP" altLang="en-US"/>
          </a:p>
        </p:txBody>
      </p:sp>
    </p:spTree>
    <p:extLst>
      <p:ext uri="{BB962C8B-B14F-4D97-AF65-F5344CB8AC3E}">
        <p14:creationId xmlns:p14="http://schemas.microsoft.com/office/powerpoint/2010/main" val="847452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53368"/>
                </a:solidFill>
                <a:effectLst/>
                <a:latin typeface="ＭＳ ゴシック" panose="020B0609070205080204" pitchFamily="49" charset="-128"/>
                <a:ea typeface="ＭＳ ゴシック" panose="020B0609070205080204" pitchFamily="49" charset="-128"/>
              </a:rPr>
              <a:t>今年、畜産農家に質問紙調査を行い、専用品種導入の意向を把握しました。</a:t>
            </a:r>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r>
              <a:rPr lang="ja-JP" altLang="en-US">
                <a:solidFill>
                  <a:srgbClr val="153368"/>
                </a:solidFill>
                <a:latin typeface="ＭＳ ゴシック"/>
                <a:ea typeface="ＭＳ ゴシック"/>
              </a:rPr>
              <a:t>導入に</a:t>
            </a:r>
            <a:r>
              <a:rPr lang="ja-JP" altLang="en-US" b="0" i="0">
                <a:solidFill>
                  <a:srgbClr val="153368"/>
                </a:solidFill>
                <a:effectLst/>
                <a:latin typeface="ＭＳ ゴシック"/>
                <a:ea typeface="ＭＳ ゴシック"/>
              </a:rPr>
              <a:t>否定</a:t>
            </a:r>
            <a:r>
              <a:rPr lang="ja-JP" altLang="en-US">
                <a:solidFill>
                  <a:srgbClr val="153368"/>
                </a:solidFill>
                <a:latin typeface="ＭＳ ゴシック"/>
                <a:ea typeface="ＭＳ ゴシック"/>
              </a:rPr>
              <a:t>する</a:t>
            </a:r>
            <a:r>
              <a:rPr lang="ja-JP" altLang="en-US" b="0" i="0">
                <a:solidFill>
                  <a:srgbClr val="153368"/>
                </a:solidFill>
                <a:effectLst/>
                <a:latin typeface="ＭＳ ゴシック"/>
                <a:ea typeface="ＭＳ ゴシック"/>
              </a:rPr>
              <a:t>回答は約２割でした。</a:t>
            </a:r>
            <a:endParaRPr lang="en-US" altLang="ja-JP" b="0" i="0">
              <a:solidFill>
                <a:srgbClr val="153368"/>
              </a:solidFill>
              <a:effectLst/>
              <a:latin typeface="ＭＳ ゴシック"/>
              <a:ea typeface="ＭＳ ゴシック"/>
            </a:endParaRPr>
          </a:p>
          <a:p>
            <a:r>
              <a:rPr lang="ja-JP" altLang="en-US" b="0" i="0">
                <a:solidFill>
                  <a:srgbClr val="153368"/>
                </a:solidFill>
                <a:effectLst/>
                <a:latin typeface="ＭＳ ゴシック"/>
                <a:ea typeface="ＭＳ ゴシック"/>
              </a:rPr>
              <a:t>専用品種の品質</a:t>
            </a:r>
            <a:r>
              <a:rPr lang="ja-JP" altLang="en-US">
                <a:solidFill>
                  <a:srgbClr val="153368"/>
                </a:solidFill>
                <a:latin typeface="ＭＳ ゴシック"/>
                <a:ea typeface="ＭＳ ゴシック"/>
              </a:rPr>
              <a:t>について、使った</a:t>
            </a:r>
            <a:r>
              <a:rPr lang="ja-JP" altLang="en-US" b="0" i="0">
                <a:solidFill>
                  <a:srgbClr val="153368"/>
                </a:solidFill>
                <a:effectLst/>
                <a:latin typeface="ＭＳ ゴシック"/>
                <a:ea typeface="ＭＳ ゴシック"/>
              </a:rPr>
              <a:t>畜産農家にたずねる予定です。</a:t>
            </a:r>
            <a:endParaRPr lang="en-US" altLang="ja-JP" b="0" i="0">
              <a:solidFill>
                <a:srgbClr val="153368"/>
              </a:solidFill>
              <a:effectLst/>
              <a:latin typeface="ＭＳ ゴシック"/>
              <a:ea typeface="ＭＳ ゴシック"/>
            </a:endParaRPr>
          </a:p>
          <a:p>
            <a:r>
              <a:rPr lang="ja-JP" altLang="en-US" b="0" i="0" dirty="0">
                <a:solidFill>
                  <a:srgbClr val="153368"/>
                </a:solidFill>
                <a:effectLst/>
                <a:latin typeface="ＭＳ ゴシック" panose="020B0609070205080204" pitchFamily="49" charset="-128"/>
                <a:ea typeface="ＭＳ ゴシック" panose="020B0609070205080204" pitchFamily="49" charset="-128"/>
              </a:rPr>
              <a:t>（クリック）</a:t>
            </a:r>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r>
              <a:rPr lang="ja-JP" altLang="en-US" b="0" i="0">
                <a:solidFill>
                  <a:srgbClr val="153368"/>
                </a:solidFill>
                <a:effectLst/>
                <a:latin typeface="ＭＳ ゴシック"/>
                <a:ea typeface="ＭＳ ゴシック"/>
              </a:rPr>
              <a:t>写真は、定期巡回中に　期待の早生品種　つきはやか　ほ場で見つけた２個体です。籾の付き方に個体差</a:t>
            </a:r>
            <a:r>
              <a:rPr lang="ja-JP" altLang="en-US">
                <a:solidFill>
                  <a:srgbClr val="153368"/>
                </a:solidFill>
                <a:latin typeface="ＭＳ ゴシック"/>
                <a:ea typeface="ＭＳ ゴシック"/>
              </a:rPr>
              <a:t>が</a:t>
            </a:r>
            <a:r>
              <a:rPr lang="ja-JP" altLang="en-US" b="0" i="0">
                <a:solidFill>
                  <a:srgbClr val="153368"/>
                </a:solidFill>
                <a:effectLst/>
                <a:latin typeface="ＭＳ ゴシック"/>
                <a:ea typeface="ＭＳ ゴシック"/>
              </a:rPr>
              <a:t>あ</a:t>
            </a:r>
            <a:r>
              <a:rPr lang="ja-JP" altLang="en-US">
                <a:solidFill>
                  <a:srgbClr val="153368"/>
                </a:solidFill>
                <a:latin typeface="ＭＳ ゴシック"/>
                <a:ea typeface="ＭＳ ゴシック"/>
              </a:rPr>
              <a:t>り、</a:t>
            </a:r>
            <a:r>
              <a:rPr lang="ja-JP" altLang="en-US" b="0" i="0">
                <a:solidFill>
                  <a:srgbClr val="153368"/>
                </a:solidFill>
                <a:effectLst/>
                <a:latin typeface="ＭＳ ゴシック"/>
                <a:ea typeface="ＭＳ ゴシック"/>
              </a:rPr>
              <a:t>けっこう見かけました。農産</a:t>
            </a:r>
            <a:r>
              <a:rPr lang="ja-JP" altLang="en-US">
                <a:solidFill>
                  <a:srgbClr val="153368"/>
                </a:solidFill>
                <a:latin typeface="ＭＳ ゴシック"/>
                <a:ea typeface="ＭＳ ゴシック"/>
              </a:rPr>
              <a:t>の</a:t>
            </a:r>
            <a:r>
              <a:rPr lang="ja-JP" altLang="en-US" b="0" i="0">
                <a:solidFill>
                  <a:srgbClr val="153368"/>
                </a:solidFill>
                <a:effectLst/>
                <a:latin typeface="ＭＳ ゴシック"/>
                <a:ea typeface="ＭＳ ゴシック"/>
              </a:rPr>
              <a:t>視点では、主食用稲で</a:t>
            </a:r>
            <a:r>
              <a:rPr lang="ja-JP" altLang="en-US">
                <a:solidFill>
                  <a:srgbClr val="153368"/>
                </a:solidFill>
                <a:latin typeface="ＭＳ ゴシック"/>
                <a:ea typeface="ＭＳ ゴシック"/>
              </a:rPr>
              <a:t>あれば</a:t>
            </a:r>
            <a:r>
              <a:rPr lang="ja-JP" altLang="en-US" b="0" i="0">
                <a:solidFill>
                  <a:srgbClr val="153368"/>
                </a:solidFill>
                <a:effectLst/>
                <a:latin typeface="ＭＳ ゴシック"/>
                <a:ea typeface="ＭＳ ゴシック"/>
              </a:rPr>
              <a:t>、</a:t>
            </a:r>
            <a:r>
              <a:rPr lang="ja-JP" altLang="en-US">
                <a:solidFill>
                  <a:srgbClr val="153368"/>
                </a:solidFill>
                <a:latin typeface="ＭＳ ゴシック"/>
                <a:ea typeface="ＭＳ ゴシック"/>
              </a:rPr>
              <a:t>あまり認めない</a:t>
            </a:r>
            <a:r>
              <a:rPr lang="ja-JP" altLang="en-US" b="0" i="0">
                <a:solidFill>
                  <a:srgbClr val="153368"/>
                </a:solidFill>
                <a:effectLst/>
                <a:latin typeface="ＭＳ ゴシック"/>
                <a:ea typeface="ＭＳ ゴシック"/>
              </a:rPr>
              <a:t>個体差とのことです。</a:t>
            </a:r>
            <a:endParaRPr lang="en-US" altLang="ja-JP" b="0" i="0">
              <a:solidFill>
                <a:srgbClr val="153368"/>
              </a:solidFill>
              <a:effectLst/>
              <a:latin typeface="ＭＳ ゴシック"/>
              <a:ea typeface="ＭＳ 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153368"/>
                </a:solidFill>
                <a:effectLst/>
                <a:latin typeface="ＭＳ ゴシック" panose="020B0609070205080204" pitchFamily="49" charset="-128"/>
                <a:ea typeface="ＭＳ ゴシック" panose="020B0609070205080204" pitchFamily="49" charset="-128"/>
              </a:rPr>
              <a:t>（クリック）</a:t>
            </a:r>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r>
              <a:rPr lang="ja-JP" altLang="en-US" b="0" i="0" dirty="0">
                <a:solidFill>
                  <a:srgbClr val="153368"/>
                </a:solidFill>
                <a:effectLst/>
                <a:latin typeface="ＭＳ ゴシック" panose="020B0609070205080204" pitchFamily="49" charset="-128"/>
                <a:ea typeface="ＭＳ ゴシック" panose="020B0609070205080204" pitchFamily="49" charset="-128"/>
              </a:rPr>
              <a:t>種子の供給元に問い合わせたところ、籾の少ない極短穂品種として扱って問題ないとの回答があり、関係する生産者に伝えました。</a:t>
            </a:r>
            <a:endParaRPr lang="en-US" altLang="ja-JP" b="0" i="0" dirty="0">
              <a:solidFill>
                <a:srgbClr val="153368"/>
              </a:solidFill>
              <a:effectLst/>
              <a:latin typeface="ＭＳ ゴシック" panose="020B0609070205080204" pitchFamily="49" charset="-128"/>
              <a:ea typeface="ＭＳ ゴシック" panose="020B0609070205080204" pitchFamily="49" charset="-128"/>
            </a:endParaRPr>
          </a:p>
          <a:p>
            <a:endParaRPr kumimoji="1" lang="en-US" altLang="ja-JP" b="0" i="0" dirty="0">
              <a:solidFill>
                <a:srgbClr val="153368"/>
              </a:solidFill>
              <a:effectLst/>
              <a:latin typeface="ＭＳ ゴシック" panose="020B0609070205080204" pitchFamily="49" charset="-128"/>
              <a:ea typeface="ＭＳ ゴシック" panose="020B0609070205080204" pitchFamily="49" charset="-128"/>
            </a:endParaRPr>
          </a:p>
          <a:p>
            <a:endParaRPr kumimoji="1" lang="ja-JP" altLang="en-US" dirty="0">
              <a:latin typeface="ＭＳ ゴシック" panose="020B0609070205080204" pitchFamily="49" charset="-128"/>
              <a:ea typeface="ＭＳ ゴシック" panose="020B0609070205080204" pitchFamily="49" charset="-128"/>
            </a:endParaRPr>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6</a:t>
            </a:fld>
            <a:endParaRPr kumimoji="1" lang="ja-JP" altLang="en-US"/>
          </a:p>
        </p:txBody>
      </p:sp>
    </p:spTree>
    <p:extLst>
      <p:ext uri="{BB962C8B-B14F-4D97-AF65-F5344CB8AC3E}">
        <p14:creationId xmlns:p14="http://schemas.microsoft.com/office/powerpoint/2010/main" val="3546770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latin typeface="ＭＳ ゴシック"/>
                <a:ea typeface="ＭＳ ゴシック"/>
              </a:rPr>
              <a:t>これ</a:t>
            </a:r>
            <a:r>
              <a:rPr kumimoji="1" lang="ja-JP" altLang="en-US">
                <a:latin typeface="ＭＳ ゴシック"/>
                <a:ea typeface="ＭＳ ゴシック"/>
              </a:rPr>
              <a:t>は乳酸菌による発酵促進材を添加したロールベールです。</a:t>
            </a:r>
            <a:endParaRPr kumimoji="1" lang="en-US" altLang="ja-JP">
              <a:latin typeface="ＭＳ ゴシック"/>
              <a:ea typeface="ＭＳ ゴシック"/>
            </a:endParaRPr>
          </a:p>
          <a:p>
            <a:r>
              <a:rPr kumimoji="1" lang="ja-JP" altLang="en-US">
                <a:latin typeface="ＭＳ ゴシック"/>
                <a:ea typeface="ＭＳ ゴシック"/>
              </a:rPr>
              <a:t>畜産農家で</a:t>
            </a:r>
            <a:r>
              <a:rPr lang="ja-JP">
                <a:latin typeface="游ゴシック"/>
                <a:ea typeface="游ゴシック"/>
              </a:rPr>
              <a:t>発酵促進材</a:t>
            </a:r>
            <a:r>
              <a:rPr lang="ja-JP" altLang="en-US">
                <a:latin typeface="游ゴシック"/>
                <a:ea typeface="游ゴシック"/>
              </a:rPr>
              <a:t>を</a:t>
            </a:r>
            <a:r>
              <a:rPr kumimoji="1" lang="ja-JP" altLang="en-US">
                <a:latin typeface="ＭＳ ゴシック"/>
                <a:ea typeface="ＭＳ ゴシック"/>
              </a:rPr>
              <a:t>要望</a:t>
            </a:r>
            <a:r>
              <a:rPr lang="ja-JP" altLang="en-US">
                <a:latin typeface="ＭＳ ゴシック"/>
                <a:ea typeface="ＭＳ ゴシック"/>
              </a:rPr>
              <a:t>す</a:t>
            </a:r>
            <a:r>
              <a:rPr kumimoji="1" lang="ja-JP" altLang="en-US">
                <a:latin typeface="ＭＳ ゴシック"/>
                <a:ea typeface="ＭＳ ゴシック"/>
              </a:rPr>
              <a:t>る方がお</a:t>
            </a:r>
            <a:r>
              <a:rPr lang="ja-JP" altLang="en-US">
                <a:latin typeface="ＭＳ ゴシック"/>
                <a:ea typeface="ＭＳ ゴシック"/>
              </a:rPr>
              <a:t>り</a:t>
            </a:r>
            <a:r>
              <a:rPr kumimoji="1" lang="ja-JP" altLang="en-US">
                <a:latin typeface="ＭＳ ゴシック"/>
                <a:ea typeface="ＭＳ ゴシック"/>
              </a:rPr>
              <a:t>、稲</a:t>
            </a:r>
            <a:r>
              <a:rPr kumimoji="1" lang="en-US" altLang="ja-JP" dirty="0">
                <a:latin typeface="ＭＳ ゴシック"/>
                <a:ea typeface="ＭＳ ゴシック"/>
              </a:rPr>
              <a:t>WCS</a:t>
            </a:r>
            <a:r>
              <a:rPr kumimoji="1" lang="ja-JP" altLang="en-US">
                <a:latin typeface="ＭＳ ゴシック"/>
                <a:ea typeface="ＭＳ ゴシック"/>
              </a:rPr>
              <a:t>の研修会でも勧められます。しかし、コスト高になり売値</a:t>
            </a:r>
            <a:r>
              <a:rPr lang="ja-JP" altLang="en-US">
                <a:latin typeface="ＭＳ ゴシック"/>
                <a:ea typeface="ＭＳ ゴシック"/>
              </a:rPr>
              <a:t>に</a:t>
            </a:r>
            <a:r>
              <a:rPr kumimoji="1" lang="ja-JP" altLang="en-US">
                <a:latin typeface="ＭＳ ゴシック"/>
                <a:ea typeface="ＭＳ ゴシック"/>
              </a:rPr>
              <a:t>上乗せするとサイロ価格２７００円が３０００円に</a:t>
            </a:r>
            <a:r>
              <a:rPr lang="ja-JP" altLang="en-US">
                <a:latin typeface="ＭＳ ゴシック"/>
                <a:ea typeface="ＭＳ ゴシック"/>
              </a:rPr>
              <a:t>アップし</a:t>
            </a:r>
            <a:r>
              <a:rPr kumimoji="1" lang="ja-JP" altLang="en-US">
                <a:latin typeface="ＭＳ ゴシック"/>
                <a:ea typeface="ＭＳ ゴシック"/>
              </a:rPr>
              <a:t>ます。</a:t>
            </a:r>
            <a:endParaRPr kumimoji="1" lang="en-US" altLang="ja-JP">
              <a:latin typeface="ＭＳ ゴシック"/>
              <a:ea typeface="ＭＳ ゴシック"/>
            </a:endParaRPr>
          </a:p>
          <a:p>
            <a:r>
              <a:rPr kumimoji="1" lang="ja-JP" altLang="en-US">
                <a:latin typeface="ＭＳ ゴシック"/>
                <a:ea typeface="ＭＳ ゴシック"/>
              </a:rPr>
              <a:t>　コントラクターの錦織農産とＪＡは、畜産からサイロ品質にクレームをうけ</a:t>
            </a:r>
            <a:r>
              <a:rPr lang="ja-JP" altLang="en-US">
                <a:latin typeface="ＭＳ ゴシック"/>
                <a:ea typeface="ＭＳ ゴシック"/>
              </a:rPr>
              <a:t>てこの資材を</a:t>
            </a:r>
            <a:r>
              <a:rPr kumimoji="1" lang="ja-JP" altLang="en-US">
                <a:latin typeface="ＭＳ ゴシック"/>
                <a:ea typeface="ＭＳ ゴシック"/>
              </a:rPr>
              <a:t>試したものの、効果がよくわからなかったようです。</a:t>
            </a:r>
            <a:endParaRPr kumimoji="1" lang="en-US" altLang="ja-JP">
              <a:latin typeface="ＭＳ ゴシック"/>
              <a:ea typeface="ＭＳ ゴシック"/>
            </a:endParaRPr>
          </a:p>
          <a:p>
            <a:r>
              <a:rPr kumimoji="1" lang="ja-JP" altLang="en-US">
                <a:latin typeface="ＭＳ ゴシック"/>
                <a:ea typeface="ＭＳ ゴシック"/>
              </a:rPr>
              <a:t>　資材の試供品で８１個できましたので、</a:t>
            </a:r>
            <a:r>
              <a:rPr lang="ja-JP" altLang="en-US">
                <a:latin typeface="ＭＳ ゴシック"/>
                <a:ea typeface="ＭＳ ゴシック"/>
              </a:rPr>
              <a:t>使った</a:t>
            </a:r>
            <a:r>
              <a:rPr kumimoji="1" lang="ja-JP" altLang="en-US">
                <a:latin typeface="ＭＳ ゴシック"/>
                <a:ea typeface="ＭＳ ゴシック"/>
              </a:rPr>
              <a:t>畜産農家に効果の有無を問いたいと思います。</a:t>
            </a:r>
            <a:endParaRPr kumimoji="1" lang="en-US" altLang="ja-JP">
              <a:latin typeface="ＭＳ ゴシック"/>
              <a:ea typeface="ＭＳ ゴシック"/>
            </a:endParaRPr>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7</a:t>
            </a:fld>
            <a:endParaRPr kumimoji="1" lang="ja-JP" altLang="en-US"/>
          </a:p>
        </p:txBody>
      </p:sp>
    </p:spTree>
    <p:extLst>
      <p:ext uri="{BB962C8B-B14F-4D97-AF65-F5344CB8AC3E}">
        <p14:creationId xmlns:p14="http://schemas.microsoft.com/office/powerpoint/2010/main" val="1527125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solidFill>
                  <a:srgbClr val="153368"/>
                </a:solidFill>
                <a:latin typeface="MS Gothic"/>
                <a:ea typeface="MS Gothic"/>
              </a:rPr>
              <a:t>次に</a:t>
            </a:r>
            <a:r>
              <a:rPr lang="ja-JP" altLang="en-US" b="0" i="0">
                <a:solidFill>
                  <a:srgbClr val="153368"/>
                </a:solidFill>
                <a:effectLst/>
                <a:latin typeface="MS Gothic"/>
                <a:ea typeface="MS Gothic"/>
              </a:rPr>
              <a:t>飼料用トウモロコシ、デントコーンについて報告します。デントコーンは、米らいふ社が独自に生産販売し、斐川町ＷＣＳ生産協議会とは無関係です。　昨年、国の事業に応募して収穫機械を導入して５ヘクタールで開始しました。本年度は雲南事務所と</a:t>
            </a:r>
            <a:r>
              <a:rPr lang="ja-JP" altLang="en-US">
                <a:solidFill>
                  <a:srgbClr val="153368"/>
                </a:solidFill>
                <a:latin typeface="MS Gothic"/>
                <a:ea typeface="MS Gothic"/>
              </a:rPr>
              <a:t>連携</a:t>
            </a:r>
            <a:r>
              <a:rPr lang="ja-JP" altLang="en-US" b="0" i="0">
                <a:solidFill>
                  <a:srgbClr val="153368"/>
                </a:solidFill>
                <a:effectLst/>
                <a:latin typeface="MS Gothic"/>
                <a:ea typeface="MS Gothic"/>
              </a:rPr>
              <a:t>し、雲南管内２畜産農家と３年間の契約を結べました。</a:t>
            </a:r>
            <a:endParaRPr lang="en-US" altLang="ja-JP" b="0" i="0">
              <a:solidFill>
                <a:srgbClr val="153368"/>
              </a:solidFill>
              <a:effectLst/>
              <a:latin typeface="MS Gothic"/>
              <a:ea typeface="MS Gothic"/>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a:solidFill>
                  <a:srgbClr val="153368"/>
                </a:solidFill>
                <a:effectLst/>
                <a:latin typeface="MS Gothic"/>
                <a:ea typeface="MS Gothic"/>
              </a:rPr>
              <a:t>　デントコーンによる耕畜連携は、</a:t>
            </a:r>
            <a:r>
              <a:rPr kumimoji="1" lang="ja-JP" altLang="en-US" b="0" i="0">
                <a:solidFill>
                  <a:srgbClr val="153368"/>
                </a:solidFill>
                <a:effectLst/>
                <a:latin typeface="MS Gothic"/>
                <a:ea typeface="MS Gothic"/>
              </a:rPr>
              <a:t>出雲市内では</a:t>
            </a:r>
            <a:r>
              <a:rPr lang="ja-JP" altLang="en-US" b="0" i="0">
                <a:solidFill>
                  <a:srgbClr val="153368"/>
                </a:solidFill>
                <a:effectLst/>
                <a:latin typeface="MS Gothic"/>
                <a:ea typeface="MS Gothic"/>
              </a:rPr>
              <a:t>平田の岡農産が先駆者です。米らいふ社</a:t>
            </a:r>
            <a:r>
              <a:rPr lang="ja-JP" altLang="en-US">
                <a:solidFill>
                  <a:srgbClr val="153368"/>
                </a:solidFill>
                <a:latin typeface="MS Gothic"/>
                <a:ea typeface="MS Gothic"/>
              </a:rPr>
              <a:t>と</a:t>
            </a:r>
            <a:r>
              <a:rPr lang="ja-JP" altLang="en-US" b="0" i="0">
                <a:solidFill>
                  <a:srgbClr val="153368"/>
                </a:solidFill>
                <a:effectLst/>
                <a:latin typeface="MS Gothic"/>
                <a:ea typeface="MS Gothic"/>
              </a:rPr>
              <a:t>岡農産と</a:t>
            </a:r>
            <a:r>
              <a:rPr lang="ja-JP" altLang="en-US">
                <a:solidFill>
                  <a:srgbClr val="153368"/>
                </a:solidFill>
                <a:latin typeface="MS Gothic"/>
                <a:ea typeface="MS Gothic"/>
              </a:rPr>
              <a:t>は</a:t>
            </a:r>
            <a:r>
              <a:rPr lang="ja-JP" altLang="en-US" b="0" i="0">
                <a:solidFill>
                  <a:srgbClr val="153368"/>
                </a:solidFill>
                <a:effectLst/>
                <a:latin typeface="MS Gothic"/>
                <a:ea typeface="MS Gothic"/>
              </a:rPr>
              <a:t>欠品時には相互に融通し</a:t>
            </a:r>
            <a:r>
              <a:rPr lang="ja-JP" altLang="en-US">
                <a:solidFill>
                  <a:srgbClr val="153368"/>
                </a:solidFill>
                <a:latin typeface="MS Gothic"/>
                <a:ea typeface="MS Gothic"/>
              </a:rPr>
              <a:t>あってます</a:t>
            </a:r>
            <a:r>
              <a:rPr lang="ja-JP" altLang="en-US" b="0" i="0">
                <a:solidFill>
                  <a:srgbClr val="153368"/>
                </a:solidFill>
                <a:effectLst/>
                <a:latin typeface="MS Gothic"/>
                <a:ea typeface="MS Gothic"/>
              </a:rPr>
              <a:t>。</a:t>
            </a:r>
            <a:endParaRPr lang="en-US" altLang="ja-JP" b="0" i="0">
              <a:solidFill>
                <a:srgbClr val="153368"/>
              </a:solidFill>
              <a:effectLst/>
              <a:latin typeface="MS Gothic"/>
              <a:ea typeface="MS Gothic"/>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b="0" i="0" dirty="0">
              <a:solidFill>
                <a:srgbClr val="153368"/>
              </a:solidFill>
              <a:effectLst/>
              <a:latin typeface="MS Gothic" panose="020B0609070205080204" pitchFamily="49" charset="-128"/>
              <a:ea typeface="MS Gothic" panose="020B0609070205080204" pitchFamily="49"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i="0" dirty="0">
                <a:solidFill>
                  <a:srgbClr val="153368"/>
                </a:solidFill>
                <a:effectLst/>
                <a:latin typeface="MS Gothic" panose="020B0609070205080204" pitchFamily="49" charset="-128"/>
                <a:ea typeface="MS Gothic" panose="020B0609070205080204" pitchFamily="49" charset="-128"/>
              </a:rPr>
              <a:t>参考）</a:t>
            </a:r>
            <a:endParaRPr kumimoji="1" lang="en-US" altLang="ja-JP" b="0" i="0" dirty="0">
              <a:solidFill>
                <a:srgbClr val="153368"/>
              </a:solidFill>
              <a:effectLst/>
              <a:latin typeface="MS Gothic" panose="020B0609070205080204" pitchFamily="49" charset="-128"/>
              <a:ea typeface="MS Gothic" panose="020B0609070205080204" pitchFamily="49"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i="0" dirty="0">
                <a:solidFill>
                  <a:srgbClr val="153368"/>
                </a:solidFill>
                <a:effectLst/>
                <a:latin typeface="MS Gothic" panose="020B0609070205080204" pitchFamily="49" charset="-128"/>
                <a:ea typeface="MS Gothic" panose="020B0609070205080204" pitchFamily="49" charset="-128"/>
              </a:rPr>
              <a:t>松江　ライスフィールド　岡農産の影響</a:t>
            </a:r>
            <a:endParaRPr kumimoji="1" lang="en-US" altLang="ja-JP" b="0" i="0" dirty="0">
              <a:solidFill>
                <a:srgbClr val="153368"/>
              </a:solidFill>
              <a:effectLst/>
              <a:latin typeface="MS Gothic" panose="020B0609070205080204" pitchFamily="49" charset="-128"/>
              <a:ea typeface="MS Gothic" panose="020B0609070205080204" pitchFamily="49" charset="-128"/>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8</a:t>
            </a:fld>
            <a:endParaRPr kumimoji="1" lang="ja-JP" altLang="en-US"/>
          </a:p>
        </p:txBody>
      </p:sp>
    </p:spTree>
    <p:extLst>
      <p:ext uri="{BB962C8B-B14F-4D97-AF65-F5344CB8AC3E}">
        <p14:creationId xmlns:p14="http://schemas.microsoft.com/office/powerpoint/2010/main" val="486112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latin typeface="ＭＳ ゴシック"/>
                <a:ea typeface="ＭＳ ゴシック"/>
              </a:rPr>
              <a:t>米らいふ社は、輪作体系に</a:t>
            </a:r>
            <a:r>
              <a:rPr lang="ja-JP" altLang="en-US">
                <a:latin typeface="ＭＳ ゴシック"/>
                <a:ea typeface="ＭＳ ゴシック"/>
              </a:rPr>
              <a:t>稲WCSと</a:t>
            </a:r>
            <a:r>
              <a:rPr kumimoji="1" lang="ja-JP" altLang="en-US">
                <a:latin typeface="ＭＳ ゴシック"/>
                <a:ea typeface="ＭＳ ゴシック"/>
              </a:rPr>
              <a:t>デントコーンを組み込んでいます。</a:t>
            </a:r>
            <a:endParaRPr kumimoji="1" lang="en-US" altLang="ja-JP">
              <a:latin typeface="ＭＳ ゴシック"/>
              <a:ea typeface="ＭＳ ゴシック"/>
            </a:endParaRPr>
          </a:p>
          <a:p>
            <a:r>
              <a:rPr kumimoji="1" lang="ja-JP" altLang="en-US" dirty="0">
                <a:latin typeface="ＭＳ ゴシック" panose="020B0609070205080204" pitchFamily="49" charset="-128"/>
                <a:ea typeface="ＭＳ ゴシック" panose="020B0609070205080204" pitchFamily="49" charset="-128"/>
              </a:rPr>
              <a:t>デントコーンは、水稲のような水管理がいらず、１０度から３０度で生育し、収穫に要する有効積算温度は１２００度、斐川では７月下旬から収穫できます。</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（クリック）</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a:latin typeface="ＭＳ ゴシック"/>
                <a:ea typeface="ＭＳ ゴシック"/>
              </a:rPr>
              <a:t>斐川の収穫適期の有効積算温度に達する日数は毎年短縮しています。今年は４月はじめ</a:t>
            </a:r>
            <a:r>
              <a:rPr lang="ja-JP" altLang="en-US">
                <a:latin typeface="ＭＳ ゴシック"/>
                <a:ea typeface="ＭＳ ゴシック"/>
              </a:rPr>
              <a:t>に</a:t>
            </a:r>
            <a:r>
              <a:rPr lang="ja-JP">
                <a:latin typeface="游ゴシック"/>
                <a:ea typeface="游ゴシック"/>
              </a:rPr>
              <a:t>播種を</a:t>
            </a:r>
            <a:r>
              <a:rPr kumimoji="1" lang="ja-JP" altLang="en-US">
                <a:latin typeface="ＭＳ ゴシック"/>
                <a:ea typeface="ＭＳ ゴシック"/>
              </a:rPr>
              <a:t>早めました。</a:t>
            </a:r>
            <a:endParaRPr kumimoji="1" lang="en-US" altLang="ja-JP">
              <a:latin typeface="ＭＳ ゴシック"/>
              <a:ea typeface="ＭＳ ゴシック"/>
            </a:endParaRPr>
          </a:p>
          <a:p>
            <a:r>
              <a:rPr kumimoji="1" lang="ja-JP" altLang="en-US" dirty="0">
                <a:latin typeface="ＭＳ ゴシック" panose="020B0609070205080204" pitchFamily="49" charset="-128"/>
                <a:ea typeface="ＭＳ ゴシック" panose="020B0609070205080204" pitchFamily="49" charset="-128"/>
              </a:rPr>
              <a:t>（５秒）</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a:latin typeface="ＭＳ ゴシック"/>
                <a:ea typeface="ＭＳ ゴシック"/>
              </a:rPr>
              <a:t>ちなみにデントコーンの二期作に必要な有効積算温度は二作あわせて２４００度です。しかし、以前に平田の岡農産がためしたところ、</a:t>
            </a:r>
            <a:r>
              <a:rPr lang="ja-JP" altLang="en-US">
                <a:latin typeface="ＭＳ ゴシック"/>
                <a:ea typeface="ＭＳ ゴシック"/>
              </a:rPr>
              <a:t>年</a:t>
            </a:r>
            <a:r>
              <a:rPr kumimoji="1" lang="ja-JP" altLang="en-US">
                <a:latin typeface="ＭＳ ゴシック"/>
                <a:ea typeface="ＭＳ ゴシック"/>
              </a:rPr>
              <a:t>内に２４００度は可能でも、生育は鈍化して、品質は悪かったと聞きます。今年は二期作を断念されました。二期作は、出雲市では、現</a:t>
            </a:r>
            <a:r>
              <a:rPr lang="ja-JP" altLang="en-US">
                <a:latin typeface="ＭＳ ゴシック"/>
                <a:ea typeface="ＭＳ ゴシック"/>
              </a:rPr>
              <a:t>段階では</a:t>
            </a:r>
            <a:r>
              <a:rPr kumimoji="1" lang="ja-JP" altLang="en-US">
                <a:latin typeface="ＭＳ ゴシック"/>
                <a:ea typeface="ＭＳ ゴシック"/>
              </a:rPr>
              <a:t>、難しいように思われます。</a:t>
            </a:r>
            <a:endParaRPr kumimoji="1" lang="en-US" altLang="ja-JP">
              <a:latin typeface="ＭＳ ゴシック"/>
              <a:ea typeface="ＭＳ ゴシック"/>
            </a:endParaRPr>
          </a:p>
          <a:p>
            <a:endParaRPr kumimoji="1" lang="en-US" altLang="ja-JP" dirty="0">
              <a:latin typeface="ＭＳ ゴシック" panose="020B0609070205080204" pitchFamily="49" charset="-128"/>
              <a:ea typeface="ＭＳ ゴシック" panose="020B0609070205080204" pitchFamily="49"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latin typeface="ＭＳ ゴシック"/>
                <a:ea typeface="ＭＳ ゴシック"/>
              </a:rPr>
              <a:t>　</a:t>
            </a:r>
            <a:endParaRPr lang="en-US" altLang="ja-JP">
              <a:latin typeface="ＭＳ ゴシック" panose="020B0609070205080204" pitchFamily="49" charset="-128"/>
              <a:ea typeface="ＭＳ ゴシック" panose="020B0609070205080204" pitchFamily="49" charset="-128"/>
            </a:endParaRPr>
          </a:p>
          <a:p>
            <a:endParaRPr kumimoji="1" lang="ja-JP" altLang="en-US" dirty="0">
              <a:latin typeface="ＭＳ ゴシック" panose="020B0609070205080204" pitchFamily="49" charset="-128"/>
              <a:ea typeface="ＭＳ ゴシック" panose="020B0609070205080204" pitchFamily="49" charset="-128"/>
            </a:endParaRPr>
          </a:p>
        </p:txBody>
      </p:sp>
      <p:sp>
        <p:nvSpPr>
          <p:cNvPr id="4" name="スライド番号プレースホルダー 3"/>
          <p:cNvSpPr>
            <a:spLocks noGrp="1"/>
          </p:cNvSpPr>
          <p:nvPr>
            <p:ph type="sldNum" sz="quarter" idx="5"/>
          </p:nvPr>
        </p:nvSpPr>
        <p:spPr/>
        <p:txBody>
          <a:bodyPr/>
          <a:lstStyle/>
          <a:p>
            <a:fld id="{56F21709-58C2-4008-B3D1-2005FC24D905}" type="slidenum">
              <a:rPr kumimoji="1" lang="ja-JP" altLang="en-US" smtClean="0"/>
              <a:t>9</a:t>
            </a:fld>
            <a:endParaRPr kumimoji="1" lang="ja-JP" altLang="en-US"/>
          </a:p>
        </p:txBody>
      </p:sp>
    </p:spTree>
    <p:extLst>
      <p:ext uri="{BB962C8B-B14F-4D97-AF65-F5344CB8AC3E}">
        <p14:creationId xmlns:p14="http://schemas.microsoft.com/office/powerpoint/2010/main" val="3371719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FDD56A5A-F022-455B-95F2-70DC28DB26E9}" type="datetime1">
              <a:rPr kumimoji="1" lang="ja-JP" altLang="en-US" smtClean="0"/>
              <a:t>2025/10/7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4C2710D-8C65-468A-97C6-A91371AC11FD}" type="slidenum">
              <a:rPr kumimoji="1" lang="ja-JP" altLang="en-US" smtClean="0"/>
              <a:t>‹#›</a:t>
            </a:fld>
            <a:endParaRPr kumimoji="1" lang="ja-JP" altLang="en-US" dirty="0"/>
          </a:p>
        </p:txBody>
      </p:sp>
    </p:spTree>
    <p:extLst>
      <p:ext uri="{BB962C8B-B14F-4D97-AF65-F5344CB8AC3E}">
        <p14:creationId xmlns:p14="http://schemas.microsoft.com/office/powerpoint/2010/main" val="2200657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ACE2E053-A83D-4B9E-8884-116D8209370D}" type="datetime1">
              <a:rPr kumimoji="1" lang="ja-JP" altLang="en-US" smtClean="0"/>
              <a:t>2025/10/7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4C2710D-8C65-468A-97C6-A91371AC11FD}" type="slidenum">
              <a:rPr kumimoji="1" lang="ja-JP" altLang="en-US" smtClean="0"/>
              <a:t>‹#›</a:t>
            </a:fld>
            <a:endParaRPr kumimoji="1" lang="ja-JP" altLang="en-US"/>
          </a:p>
        </p:txBody>
      </p:sp>
    </p:spTree>
    <p:extLst>
      <p:ext uri="{BB962C8B-B14F-4D97-AF65-F5344CB8AC3E}">
        <p14:creationId xmlns:p14="http://schemas.microsoft.com/office/powerpoint/2010/main" val="2034521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E7298CA8-111D-463D-A831-5F029BDA67AB}" type="datetime1">
              <a:rPr kumimoji="1" lang="ja-JP" altLang="en-US" smtClean="0"/>
              <a:t>2025/10/7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4C2710D-8C65-468A-97C6-A91371AC11FD}" type="slidenum">
              <a:rPr kumimoji="1" lang="ja-JP" altLang="en-US" smtClean="0"/>
              <a:t>‹#›</a:t>
            </a:fld>
            <a:endParaRPr kumimoji="1" lang="ja-JP" altLang="en-US"/>
          </a:p>
        </p:txBody>
      </p:sp>
    </p:spTree>
    <p:extLst>
      <p:ext uri="{BB962C8B-B14F-4D97-AF65-F5344CB8AC3E}">
        <p14:creationId xmlns:p14="http://schemas.microsoft.com/office/powerpoint/2010/main" val="301648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91E735DA-D0FD-4484-AC3A-04169B0F5FB7}" type="datetime1">
              <a:rPr kumimoji="1" lang="ja-JP" altLang="en-US" smtClean="0"/>
              <a:t>2025/10/7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4C2710D-8C65-468A-97C6-A91371AC11FD}" type="slidenum">
              <a:rPr kumimoji="1" lang="ja-JP" altLang="en-US" smtClean="0"/>
              <a:t>‹#›</a:t>
            </a:fld>
            <a:endParaRPr kumimoji="1" lang="ja-JP" altLang="en-US"/>
          </a:p>
        </p:txBody>
      </p:sp>
    </p:spTree>
    <p:extLst>
      <p:ext uri="{BB962C8B-B14F-4D97-AF65-F5344CB8AC3E}">
        <p14:creationId xmlns:p14="http://schemas.microsoft.com/office/powerpoint/2010/main" val="410387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E7F45BDE-F0F3-4CE9-82F5-7BDC6A8970E7}" type="datetime1">
              <a:rPr kumimoji="1" lang="ja-JP" altLang="en-US" smtClean="0"/>
              <a:t>2025/10/7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4C2710D-8C65-468A-97C6-A91371AC11FD}" type="slidenum">
              <a:rPr kumimoji="1" lang="ja-JP" altLang="en-US" smtClean="0"/>
              <a:t>‹#›</a:t>
            </a:fld>
            <a:endParaRPr kumimoji="1" lang="ja-JP" altLang="en-US"/>
          </a:p>
        </p:txBody>
      </p:sp>
    </p:spTree>
    <p:extLst>
      <p:ext uri="{BB962C8B-B14F-4D97-AF65-F5344CB8AC3E}">
        <p14:creationId xmlns:p14="http://schemas.microsoft.com/office/powerpoint/2010/main" val="1247646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205A54A6-9C0C-4646-837E-5FC8A8C5ADFF}" type="datetime1">
              <a:rPr kumimoji="1" lang="ja-JP" altLang="en-US" smtClean="0"/>
              <a:t>2025/10/7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4C2710D-8C65-468A-97C6-A91371AC11FD}" type="slidenum">
              <a:rPr kumimoji="1" lang="ja-JP" altLang="en-US" smtClean="0"/>
              <a:t>‹#›</a:t>
            </a:fld>
            <a:endParaRPr kumimoji="1" lang="ja-JP" altLang="en-US"/>
          </a:p>
        </p:txBody>
      </p:sp>
    </p:spTree>
    <p:extLst>
      <p:ext uri="{BB962C8B-B14F-4D97-AF65-F5344CB8AC3E}">
        <p14:creationId xmlns:p14="http://schemas.microsoft.com/office/powerpoint/2010/main" val="2066658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86377A63-54D4-4FB5-8958-BCD22D5718D0}" type="datetime1">
              <a:rPr kumimoji="1" lang="ja-JP" altLang="en-US" smtClean="0"/>
              <a:t>2025/10/7</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A4C2710D-8C65-468A-97C6-A91371AC11FD}" type="slidenum">
              <a:rPr kumimoji="1" lang="ja-JP" altLang="en-US" smtClean="0"/>
              <a:t>‹#›</a:t>
            </a:fld>
            <a:endParaRPr kumimoji="1" lang="ja-JP" altLang="en-US"/>
          </a:p>
        </p:txBody>
      </p:sp>
    </p:spTree>
    <p:extLst>
      <p:ext uri="{BB962C8B-B14F-4D97-AF65-F5344CB8AC3E}">
        <p14:creationId xmlns:p14="http://schemas.microsoft.com/office/powerpoint/2010/main" val="3060860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8FFD8721-7218-4A9C-852C-608E8B747E7A}" type="datetime1">
              <a:rPr kumimoji="1" lang="ja-JP" altLang="en-US" smtClean="0"/>
              <a:t>2025/10/7</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A4C2710D-8C65-468A-97C6-A91371AC11FD}" type="slidenum">
              <a:rPr kumimoji="1" lang="ja-JP" altLang="en-US" smtClean="0"/>
              <a:t>‹#›</a:t>
            </a:fld>
            <a:endParaRPr kumimoji="1" lang="ja-JP" altLang="en-US"/>
          </a:p>
        </p:txBody>
      </p:sp>
    </p:spTree>
    <p:extLst>
      <p:ext uri="{BB962C8B-B14F-4D97-AF65-F5344CB8AC3E}">
        <p14:creationId xmlns:p14="http://schemas.microsoft.com/office/powerpoint/2010/main" val="3516242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D73A53B6-C5E5-420E-B21C-B14B9A656691}" type="datetime1">
              <a:rPr kumimoji="1" lang="ja-JP" altLang="en-US" smtClean="0"/>
              <a:t>2025/10/7</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A4C2710D-8C65-468A-97C6-A91371AC11FD}" type="slidenum">
              <a:rPr kumimoji="1" lang="ja-JP" altLang="en-US" smtClean="0"/>
              <a:t>‹#›</a:t>
            </a:fld>
            <a:endParaRPr kumimoji="1" lang="ja-JP" altLang="en-US"/>
          </a:p>
        </p:txBody>
      </p:sp>
    </p:spTree>
    <p:extLst>
      <p:ext uri="{BB962C8B-B14F-4D97-AF65-F5344CB8AC3E}">
        <p14:creationId xmlns:p14="http://schemas.microsoft.com/office/powerpoint/2010/main" val="2481329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DC5354EB-55C0-4A32-9B03-7D2EDB63B0F2}" type="datetime1">
              <a:rPr kumimoji="1" lang="ja-JP" altLang="en-US" smtClean="0"/>
              <a:t>2025/10/7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4C2710D-8C65-468A-97C6-A91371AC11FD}" type="slidenum">
              <a:rPr kumimoji="1" lang="ja-JP" altLang="en-US" smtClean="0"/>
              <a:t>‹#›</a:t>
            </a:fld>
            <a:endParaRPr kumimoji="1" lang="ja-JP" altLang="en-US"/>
          </a:p>
        </p:txBody>
      </p:sp>
    </p:spTree>
    <p:extLst>
      <p:ext uri="{BB962C8B-B14F-4D97-AF65-F5344CB8AC3E}">
        <p14:creationId xmlns:p14="http://schemas.microsoft.com/office/powerpoint/2010/main" val="11778083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E3FEF7C1-463D-4856-9FEE-4D954174670F}" type="datetime1">
              <a:rPr kumimoji="1" lang="ja-JP" altLang="en-US" smtClean="0"/>
              <a:t>2025/10/7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4C2710D-8C65-468A-97C6-A91371AC11FD}" type="slidenum">
              <a:rPr kumimoji="1" lang="ja-JP" altLang="en-US" smtClean="0"/>
              <a:t>‹#›</a:t>
            </a:fld>
            <a:endParaRPr kumimoji="1" lang="ja-JP" altLang="en-US"/>
          </a:p>
        </p:txBody>
      </p:sp>
    </p:spTree>
    <p:extLst>
      <p:ext uri="{BB962C8B-B14F-4D97-AF65-F5344CB8AC3E}">
        <p14:creationId xmlns:p14="http://schemas.microsoft.com/office/powerpoint/2010/main" val="129265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254544-1842-4634-8BC8-DEEE7EA495DD}" type="datetime1">
              <a:rPr kumimoji="1" lang="ja-JP" altLang="en-US" smtClean="0"/>
              <a:t>2025/10/7</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C2710D-8C65-468A-97C6-A91371AC11FD}" type="slidenum">
              <a:rPr kumimoji="1" lang="ja-JP" altLang="en-US" smtClean="0"/>
              <a:t>‹#›</a:t>
            </a:fld>
            <a:endParaRPr kumimoji="1" lang="ja-JP" altLang="en-US"/>
          </a:p>
        </p:txBody>
      </p:sp>
    </p:spTree>
    <p:extLst>
      <p:ext uri="{BB962C8B-B14F-4D97-AF65-F5344CB8AC3E}">
        <p14:creationId xmlns:p14="http://schemas.microsoft.com/office/powerpoint/2010/main" val="19933429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chart" Target="../charts/chart4.xml"/><Relationship Id="rId4" Type="http://schemas.openxmlformats.org/officeDocument/2006/relationships/chart" Target="../charts/char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248032" y="1122363"/>
            <a:ext cx="10700952" cy="2387600"/>
          </a:xfrm>
        </p:spPr>
        <p:txBody>
          <a:bodyPr anchor="t">
            <a:normAutofit/>
          </a:bodyPr>
          <a:lstStyle/>
          <a:p>
            <a:pPr algn="l"/>
            <a:r>
              <a:rPr kumimoji="1" lang="ja-JP" altLang="en-US" sz="4000" dirty="0"/>
              <a:t>令和７年度　普及指導活動中間検討会</a:t>
            </a:r>
            <a:br>
              <a:rPr kumimoji="1" lang="en-US" altLang="ja-JP" sz="4000" dirty="0"/>
            </a:br>
            <a:br>
              <a:rPr lang="en-US" altLang="ja-JP" sz="4000" dirty="0"/>
            </a:br>
            <a:r>
              <a:rPr lang="ja-JP" altLang="en-US" sz="4000" dirty="0"/>
              <a:t>　課題名：地域内自給粗飼料の利用拡大</a:t>
            </a:r>
            <a:endParaRPr kumimoji="1" lang="ja-JP" altLang="en-US" sz="4000" dirty="0"/>
          </a:p>
        </p:txBody>
      </p:sp>
      <p:sp>
        <p:nvSpPr>
          <p:cNvPr id="3" name="サブタイトル 2"/>
          <p:cNvSpPr>
            <a:spLocks noGrp="1"/>
          </p:cNvSpPr>
          <p:nvPr>
            <p:ph type="subTitle" idx="1"/>
          </p:nvPr>
        </p:nvSpPr>
        <p:spPr>
          <a:xfrm>
            <a:off x="1248032" y="4175779"/>
            <a:ext cx="9395012" cy="1655762"/>
          </a:xfrm>
        </p:spPr>
        <p:txBody>
          <a:bodyPr>
            <a:normAutofit/>
          </a:bodyPr>
          <a:lstStyle/>
          <a:p>
            <a:endParaRPr kumimoji="1" lang="en-US" altLang="ja-JP" sz="2800" dirty="0"/>
          </a:p>
          <a:p>
            <a:pPr algn="r"/>
            <a:r>
              <a:rPr kumimoji="1" lang="ja-JP" altLang="en-US" sz="2800" dirty="0"/>
              <a:t>出雲地域振興第三課</a:t>
            </a:r>
            <a:endParaRPr kumimoji="1" lang="en-US" altLang="ja-JP" sz="2800" dirty="0"/>
          </a:p>
          <a:p>
            <a:pPr algn="r"/>
            <a:r>
              <a:rPr lang="ja-JP" altLang="en-US" sz="2800" dirty="0"/>
              <a:t>澤田　泰人</a:t>
            </a:r>
            <a:endParaRPr kumimoji="1" lang="ja-JP" altLang="en-US" sz="2800" dirty="0"/>
          </a:p>
        </p:txBody>
      </p:sp>
      <p:sp>
        <p:nvSpPr>
          <p:cNvPr id="4" name="スライド番号プレースホルダー 3"/>
          <p:cNvSpPr>
            <a:spLocks noGrp="1"/>
          </p:cNvSpPr>
          <p:nvPr>
            <p:ph type="sldNum" sz="quarter" idx="12"/>
          </p:nvPr>
        </p:nvSpPr>
        <p:spPr/>
        <p:txBody>
          <a:bodyPr/>
          <a:lstStyle/>
          <a:p>
            <a:fld id="{A4C2710D-8C65-468A-97C6-A91371AC11FD}" type="slidenum">
              <a:rPr kumimoji="1" lang="ja-JP" altLang="en-US" smtClean="0"/>
              <a:t>1</a:t>
            </a:fld>
            <a:endParaRPr kumimoji="1" lang="ja-JP" altLang="en-US"/>
          </a:p>
        </p:txBody>
      </p:sp>
      <p:grpSp>
        <p:nvGrpSpPr>
          <p:cNvPr id="5" name="グループ化 4">
            <a:extLst>
              <a:ext uri="{FF2B5EF4-FFF2-40B4-BE49-F238E27FC236}">
                <a16:creationId xmlns:a16="http://schemas.microsoft.com/office/drawing/2014/main" id="{050D157B-DBB5-0546-6093-BABE3E66D63A}"/>
              </a:ext>
            </a:extLst>
          </p:cNvPr>
          <p:cNvGrpSpPr/>
          <p:nvPr/>
        </p:nvGrpSpPr>
        <p:grpSpPr>
          <a:xfrm>
            <a:off x="572200" y="3238958"/>
            <a:ext cx="6507178" cy="2309354"/>
            <a:chOff x="837756" y="3280039"/>
            <a:chExt cx="5579100" cy="1959289"/>
          </a:xfrm>
        </p:grpSpPr>
        <p:pic>
          <p:nvPicPr>
            <p:cNvPr id="6" name="図 5">
              <a:extLst>
                <a:ext uri="{FF2B5EF4-FFF2-40B4-BE49-F238E27FC236}">
                  <a16:creationId xmlns:a16="http://schemas.microsoft.com/office/drawing/2014/main" id="{AF100052-C527-AEC4-1532-4A5405C386BA}"/>
                </a:ext>
              </a:extLst>
            </p:cNvPr>
            <p:cNvPicPr preferRelativeResize="0">
              <a:picLocks/>
            </p:cNvPicPr>
            <p:nvPr/>
          </p:nvPicPr>
          <p:blipFill>
            <a:blip r:embed="rId3" cstate="email">
              <a:extLst>
                <a:ext uri="{28A0092B-C50C-407E-A947-70E740481C1C}">
                  <a14:useLocalDpi xmlns:a14="http://schemas.microsoft.com/office/drawing/2010/main"/>
                </a:ext>
              </a:extLst>
            </a:blip>
            <a:stretch>
              <a:fillRect/>
            </a:stretch>
          </p:blipFill>
          <p:spPr>
            <a:xfrm>
              <a:off x="837756" y="3280039"/>
              <a:ext cx="2749251" cy="1959289"/>
            </a:xfrm>
            <a:prstGeom prst="rect">
              <a:avLst/>
            </a:prstGeom>
          </p:spPr>
        </p:pic>
        <p:pic>
          <p:nvPicPr>
            <p:cNvPr id="8" name="図 7">
              <a:extLst>
                <a:ext uri="{FF2B5EF4-FFF2-40B4-BE49-F238E27FC236}">
                  <a16:creationId xmlns:a16="http://schemas.microsoft.com/office/drawing/2014/main" id="{040DC28E-F70E-7FAC-DE72-09CD8EC784D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79959" y="3280039"/>
              <a:ext cx="2636897" cy="1959289"/>
            </a:xfrm>
            <a:prstGeom prst="rect">
              <a:avLst/>
            </a:prstGeom>
          </p:spPr>
        </p:pic>
      </p:grpSp>
    </p:spTree>
    <p:extLst>
      <p:ext uri="{BB962C8B-B14F-4D97-AF65-F5344CB8AC3E}">
        <p14:creationId xmlns:p14="http://schemas.microsoft.com/office/powerpoint/2010/main" val="1736258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0CDDFDDD-1DF2-C521-2C4C-E2A802BB1A7D}"/>
              </a:ext>
            </a:extLst>
          </p:cNvPr>
          <p:cNvPicPr>
            <a:picLocks noChangeAspect="1"/>
          </p:cNvPicPr>
          <p:nvPr/>
        </p:nvPicPr>
        <p:blipFill>
          <a:blip r:embed="rId3"/>
          <a:stretch>
            <a:fillRect/>
          </a:stretch>
        </p:blipFill>
        <p:spPr>
          <a:xfrm>
            <a:off x="228789" y="0"/>
            <a:ext cx="11734421" cy="6962342"/>
          </a:xfrm>
          <a:prstGeom prst="rect">
            <a:avLst/>
          </a:prstGeom>
          <a:solidFill>
            <a:schemeClr val="bg1"/>
          </a:solidFill>
        </p:spPr>
      </p:pic>
      <p:sp>
        <p:nvSpPr>
          <p:cNvPr id="4" name="スライド番号プレースホルダー 3">
            <a:extLst>
              <a:ext uri="{FF2B5EF4-FFF2-40B4-BE49-F238E27FC236}">
                <a16:creationId xmlns:a16="http://schemas.microsoft.com/office/drawing/2014/main" id="{C34B2B2C-6636-E798-CC89-E3EE2C5CF75F}"/>
              </a:ext>
            </a:extLst>
          </p:cNvPr>
          <p:cNvSpPr>
            <a:spLocks noGrp="1"/>
          </p:cNvSpPr>
          <p:nvPr>
            <p:ph type="sldNum" sz="quarter" idx="12"/>
          </p:nvPr>
        </p:nvSpPr>
        <p:spPr/>
        <p:txBody>
          <a:bodyPr/>
          <a:lstStyle/>
          <a:p>
            <a:fld id="{A4C2710D-8C65-468A-97C6-A91371AC11FD}" type="slidenum">
              <a:rPr kumimoji="1" lang="ja-JP" altLang="en-US" smtClean="0"/>
              <a:t>10</a:t>
            </a:fld>
            <a:endParaRPr kumimoji="1" lang="ja-JP" altLang="en-US"/>
          </a:p>
        </p:txBody>
      </p:sp>
      <p:pic>
        <p:nvPicPr>
          <p:cNvPr id="8" name="図 7">
            <a:extLst>
              <a:ext uri="{FF2B5EF4-FFF2-40B4-BE49-F238E27FC236}">
                <a16:creationId xmlns:a16="http://schemas.microsoft.com/office/drawing/2014/main" id="{42960CFB-18C6-05FE-F077-E2FF6834CD6F}"/>
              </a:ext>
            </a:extLst>
          </p:cNvPr>
          <p:cNvPicPr>
            <a:picLocks noChangeAspect="1"/>
          </p:cNvPicPr>
          <p:nvPr/>
        </p:nvPicPr>
        <p:blipFill>
          <a:blip r:embed="rId4"/>
          <a:stretch>
            <a:fillRect/>
          </a:stretch>
        </p:blipFill>
        <p:spPr>
          <a:xfrm>
            <a:off x="228789" y="50777"/>
            <a:ext cx="11867535" cy="6843252"/>
          </a:xfrm>
          <a:prstGeom prst="rect">
            <a:avLst/>
          </a:prstGeom>
        </p:spPr>
      </p:pic>
      <p:sp>
        <p:nvSpPr>
          <p:cNvPr id="2" name="正方形/長方形 1">
            <a:extLst>
              <a:ext uri="{FF2B5EF4-FFF2-40B4-BE49-F238E27FC236}">
                <a16:creationId xmlns:a16="http://schemas.microsoft.com/office/drawing/2014/main" id="{153B1E8F-0A12-91CB-8181-ECE83A46FF8D}"/>
              </a:ext>
            </a:extLst>
          </p:cNvPr>
          <p:cNvSpPr/>
          <p:nvPr/>
        </p:nvSpPr>
        <p:spPr>
          <a:xfrm>
            <a:off x="10080000" y="360000"/>
            <a:ext cx="1618129" cy="5378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原因究明</a:t>
            </a:r>
          </a:p>
        </p:txBody>
      </p:sp>
      <p:pic>
        <p:nvPicPr>
          <p:cNvPr id="9" name="図 8">
            <a:extLst>
              <a:ext uri="{FF2B5EF4-FFF2-40B4-BE49-F238E27FC236}">
                <a16:creationId xmlns:a16="http://schemas.microsoft.com/office/drawing/2014/main" id="{7E0586CD-E346-15F6-D428-05F9A75F36DB}"/>
              </a:ext>
            </a:extLst>
          </p:cNvPr>
          <p:cNvPicPr>
            <a:picLocks noChangeAspect="1"/>
          </p:cNvPicPr>
          <p:nvPr/>
        </p:nvPicPr>
        <p:blipFill>
          <a:blip r:embed="rId5"/>
          <a:stretch>
            <a:fillRect/>
          </a:stretch>
        </p:blipFill>
        <p:spPr>
          <a:xfrm>
            <a:off x="515007" y="0"/>
            <a:ext cx="11161985" cy="6858000"/>
          </a:xfrm>
          <a:prstGeom prst="rect">
            <a:avLst/>
          </a:prstGeom>
        </p:spPr>
      </p:pic>
    </p:spTree>
    <p:extLst>
      <p:ext uri="{BB962C8B-B14F-4D97-AF65-F5344CB8AC3E}">
        <p14:creationId xmlns:p14="http://schemas.microsoft.com/office/powerpoint/2010/main" val="396556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32B8825B-1734-E1AE-404A-11284E7CFE5A}"/>
              </a:ext>
            </a:extLst>
          </p:cNvPr>
          <p:cNvSpPr>
            <a:spLocks noGrp="1"/>
          </p:cNvSpPr>
          <p:nvPr>
            <p:ph type="sldNum" sz="quarter" idx="12"/>
          </p:nvPr>
        </p:nvSpPr>
        <p:spPr/>
        <p:txBody>
          <a:bodyPr/>
          <a:lstStyle/>
          <a:p>
            <a:fld id="{A4C2710D-8C65-468A-97C6-A91371AC11FD}" type="slidenum">
              <a:rPr kumimoji="1" lang="ja-JP" altLang="en-US" smtClean="0"/>
              <a:t>11</a:t>
            </a:fld>
            <a:endParaRPr kumimoji="1" lang="ja-JP" altLang="en-US"/>
          </a:p>
        </p:txBody>
      </p:sp>
      <p:pic>
        <p:nvPicPr>
          <p:cNvPr id="2" name="図 1">
            <a:extLst>
              <a:ext uri="{FF2B5EF4-FFF2-40B4-BE49-F238E27FC236}">
                <a16:creationId xmlns:a16="http://schemas.microsoft.com/office/drawing/2014/main" id="{20914C64-9DE1-A1D6-A049-F06A6B8ABD39}"/>
              </a:ext>
            </a:extLst>
          </p:cNvPr>
          <p:cNvPicPr>
            <a:picLocks noChangeAspect="1"/>
          </p:cNvPicPr>
          <p:nvPr/>
        </p:nvPicPr>
        <p:blipFill>
          <a:blip r:embed="rId3"/>
          <a:stretch>
            <a:fillRect/>
          </a:stretch>
        </p:blipFill>
        <p:spPr>
          <a:xfrm>
            <a:off x="612172" y="182598"/>
            <a:ext cx="10967655" cy="6492803"/>
          </a:xfrm>
          <a:prstGeom prst="rect">
            <a:avLst/>
          </a:prstGeom>
        </p:spPr>
      </p:pic>
      <p:sp>
        <p:nvSpPr>
          <p:cNvPr id="3" name="正方形/長方形 2">
            <a:extLst>
              <a:ext uri="{FF2B5EF4-FFF2-40B4-BE49-F238E27FC236}">
                <a16:creationId xmlns:a16="http://schemas.microsoft.com/office/drawing/2014/main" id="{60D11EC3-7960-E3D0-F8BA-542BCBD8840E}"/>
              </a:ext>
            </a:extLst>
          </p:cNvPr>
          <p:cNvSpPr/>
          <p:nvPr/>
        </p:nvSpPr>
        <p:spPr>
          <a:xfrm>
            <a:off x="10883153" y="55197"/>
            <a:ext cx="1281138" cy="365125"/>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solidFill>
              </a:rPr>
              <a:t>対象の変化</a:t>
            </a:r>
          </a:p>
        </p:txBody>
      </p:sp>
    </p:spTree>
    <p:extLst>
      <p:ext uri="{BB962C8B-B14F-4D97-AF65-F5344CB8AC3E}">
        <p14:creationId xmlns:p14="http://schemas.microsoft.com/office/powerpoint/2010/main" val="428286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FC3DD061-7552-2B2C-99AD-735E9E0600B4}"/>
              </a:ext>
            </a:extLst>
          </p:cNvPr>
          <p:cNvSpPr>
            <a:spLocks noGrp="1"/>
          </p:cNvSpPr>
          <p:nvPr>
            <p:ph type="sldNum" sz="quarter" idx="12"/>
          </p:nvPr>
        </p:nvSpPr>
        <p:spPr/>
        <p:txBody>
          <a:bodyPr/>
          <a:lstStyle/>
          <a:p>
            <a:fld id="{A4C2710D-8C65-468A-97C6-A91371AC11FD}" type="slidenum">
              <a:rPr kumimoji="1" lang="ja-JP" altLang="en-US" smtClean="0"/>
              <a:t>12</a:t>
            </a:fld>
            <a:endParaRPr kumimoji="1" lang="ja-JP" altLang="en-US"/>
          </a:p>
        </p:txBody>
      </p:sp>
      <p:grpSp>
        <p:nvGrpSpPr>
          <p:cNvPr id="3" name="グループ化 2">
            <a:extLst>
              <a:ext uri="{FF2B5EF4-FFF2-40B4-BE49-F238E27FC236}">
                <a16:creationId xmlns:a16="http://schemas.microsoft.com/office/drawing/2014/main" id="{0E7633F4-3A6A-6ED6-7D51-2C6C83D31460}"/>
              </a:ext>
            </a:extLst>
          </p:cNvPr>
          <p:cNvGrpSpPr/>
          <p:nvPr/>
        </p:nvGrpSpPr>
        <p:grpSpPr>
          <a:xfrm>
            <a:off x="1524000" y="0"/>
            <a:ext cx="9144000" cy="6858000"/>
            <a:chOff x="1524000" y="0"/>
            <a:chExt cx="9144000" cy="6858000"/>
          </a:xfrm>
        </p:grpSpPr>
        <p:pic>
          <p:nvPicPr>
            <p:cNvPr id="6" name="図 5">
              <a:extLst>
                <a:ext uri="{FF2B5EF4-FFF2-40B4-BE49-F238E27FC236}">
                  <a16:creationId xmlns:a16="http://schemas.microsoft.com/office/drawing/2014/main" id="{9991F940-3704-253C-0792-7BBCF24529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4000" y="0"/>
              <a:ext cx="9144000" cy="6858000"/>
            </a:xfrm>
            <a:prstGeom prst="rect">
              <a:avLst/>
            </a:prstGeom>
          </p:spPr>
        </p:pic>
        <p:sp>
          <p:nvSpPr>
            <p:cNvPr id="2" name="正方形/長方形 1">
              <a:extLst>
                <a:ext uri="{FF2B5EF4-FFF2-40B4-BE49-F238E27FC236}">
                  <a16:creationId xmlns:a16="http://schemas.microsoft.com/office/drawing/2014/main" id="{F84FBA41-0C75-CD51-9304-C741509B12B8}"/>
                </a:ext>
              </a:extLst>
            </p:cNvPr>
            <p:cNvSpPr/>
            <p:nvPr/>
          </p:nvSpPr>
          <p:spPr>
            <a:xfrm>
              <a:off x="3025171" y="321594"/>
              <a:ext cx="5133474" cy="7820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t>畜産堆肥の代替「汚泥堆肥」</a:t>
              </a:r>
            </a:p>
          </p:txBody>
        </p:sp>
      </p:grpSp>
      <p:grpSp>
        <p:nvGrpSpPr>
          <p:cNvPr id="9" name="グループ化 8">
            <a:extLst>
              <a:ext uri="{FF2B5EF4-FFF2-40B4-BE49-F238E27FC236}">
                <a16:creationId xmlns:a16="http://schemas.microsoft.com/office/drawing/2014/main" id="{86A1AEB3-C6A2-8439-3CD9-7907B8FC93E8}"/>
              </a:ext>
            </a:extLst>
          </p:cNvPr>
          <p:cNvGrpSpPr/>
          <p:nvPr/>
        </p:nvGrpSpPr>
        <p:grpSpPr>
          <a:xfrm>
            <a:off x="1524000" y="0"/>
            <a:ext cx="9144000" cy="6858000"/>
            <a:chOff x="-3182816" y="-136525"/>
            <a:chExt cx="9144000" cy="6858000"/>
          </a:xfrm>
        </p:grpSpPr>
        <p:sp>
          <p:nvSpPr>
            <p:cNvPr id="8" name="正方形/長方形 7">
              <a:extLst>
                <a:ext uri="{FF2B5EF4-FFF2-40B4-BE49-F238E27FC236}">
                  <a16:creationId xmlns:a16="http://schemas.microsoft.com/office/drawing/2014/main" id="{68D33A2A-E916-CD4F-2DD4-ACA13A354688}"/>
                </a:ext>
              </a:extLst>
            </p:cNvPr>
            <p:cNvSpPr/>
            <p:nvPr/>
          </p:nvSpPr>
          <p:spPr>
            <a:xfrm>
              <a:off x="-3182816" y="-136525"/>
              <a:ext cx="9144000" cy="6858000"/>
            </a:xfrm>
            <a:prstGeom prst="rect">
              <a:avLst/>
            </a:prstGeom>
            <a:solidFill>
              <a:schemeClr val="bg1">
                <a:alpha val="7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CE9DCBFC-8AA7-F5EF-A765-F67F4DA04E35}"/>
                </a:ext>
              </a:extLst>
            </p:cNvPr>
            <p:cNvPicPr>
              <a:picLocks noChangeAspect="1"/>
            </p:cNvPicPr>
            <p:nvPr/>
          </p:nvPicPr>
          <p:blipFill>
            <a:blip r:embed="rId4"/>
            <a:stretch>
              <a:fillRect/>
            </a:stretch>
          </p:blipFill>
          <p:spPr>
            <a:xfrm>
              <a:off x="-1858899" y="121920"/>
              <a:ext cx="6229350" cy="6229350"/>
            </a:xfrm>
            <a:prstGeom prst="rect">
              <a:avLst/>
            </a:prstGeom>
            <a:noFill/>
          </p:spPr>
        </p:pic>
      </p:grpSp>
      <p:sp>
        <p:nvSpPr>
          <p:cNvPr id="5" name="正方形/長方形 4">
            <a:extLst>
              <a:ext uri="{FF2B5EF4-FFF2-40B4-BE49-F238E27FC236}">
                <a16:creationId xmlns:a16="http://schemas.microsoft.com/office/drawing/2014/main" id="{575ADE9D-CFEE-0F8B-48A1-01B592A39A28}"/>
              </a:ext>
            </a:extLst>
          </p:cNvPr>
          <p:cNvSpPr/>
          <p:nvPr/>
        </p:nvSpPr>
        <p:spPr>
          <a:xfrm>
            <a:off x="10080000" y="360000"/>
            <a:ext cx="1618129" cy="5378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今後の課題</a:t>
            </a:r>
          </a:p>
        </p:txBody>
      </p:sp>
    </p:spTree>
    <p:extLst>
      <p:ext uri="{BB962C8B-B14F-4D97-AF65-F5344CB8AC3E}">
        <p14:creationId xmlns:p14="http://schemas.microsoft.com/office/powerpoint/2010/main" val="3830795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F6D9D0-538D-E926-629B-5FA35C58841B}"/>
              </a:ext>
            </a:extLst>
          </p:cNvPr>
          <p:cNvSpPr>
            <a:spLocks noGrp="1"/>
          </p:cNvSpPr>
          <p:nvPr>
            <p:ph type="title"/>
          </p:nvPr>
        </p:nvSpPr>
        <p:spPr/>
        <p:txBody>
          <a:bodyPr/>
          <a:lstStyle/>
          <a:p>
            <a:r>
              <a:rPr lang="ja-JP" altLang="en-US" dirty="0"/>
              <a:t>下期の活動課題</a:t>
            </a:r>
            <a:endParaRPr kumimoji="1" lang="ja-JP" altLang="en-US" dirty="0"/>
          </a:p>
        </p:txBody>
      </p:sp>
      <p:sp>
        <p:nvSpPr>
          <p:cNvPr id="3" name="コンテンツ プレースホルダー 2">
            <a:extLst>
              <a:ext uri="{FF2B5EF4-FFF2-40B4-BE49-F238E27FC236}">
                <a16:creationId xmlns:a16="http://schemas.microsoft.com/office/drawing/2014/main" id="{AB6E87E8-5147-92B3-BE4B-89D85D9E9234}"/>
              </a:ext>
            </a:extLst>
          </p:cNvPr>
          <p:cNvSpPr>
            <a:spLocks noGrp="1"/>
          </p:cNvSpPr>
          <p:nvPr>
            <p:ph idx="1"/>
          </p:nvPr>
        </p:nvSpPr>
        <p:spPr/>
        <p:txBody>
          <a:bodyPr>
            <a:normAutofit/>
          </a:bodyPr>
          <a:lstStyle/>
          <a:p>
            <a:r>
              <a:rPr kumimoji="1" lang="en-US" altLang="ja-JP" sz="3200" dirty="0"/>
              <a:t>WCS</a:t>
            </a:r>
            <a:r>
              <a:rPr kumimoji="1" lang="ja-JP" altLang="en-US" sz="3200" dirty="0"/>
              <a:t>専用の極短穂茎葉型品種によるサイレージ品質の確認</a:t>
            </a:r>
            <a:endParaRPr kumimoji="1" lang="en-US" altLang="ja-JP" sz="3200" dirty="0"/>
          </a:p>
          <a:p>
            <a:endParaRPr kumimoji="1" lang="en-US" altLang="ja-JP" sz="3200" dirty="0"/>
          </a:p>
          <a:p>
            <a:r>
              <a:rPr lang="ja-JP" altLang="en-US" sz="3200" dirty="0"/>
              <a:t>デントコーンのほか輪作体系に汎用できる播種機の導入</a:t>
            </a:r>
            <a:endParaRPr lang="en-US" altLang="ja-JP" sz="3200" dirty="0"/>
          </a:p>
          <a:p>
            <a:pPr marL="0" indent="0">
              <a:buNone/>
            </a:pPr>
            <a:r>
              <a:rPr lang="ja-JP" altLang="en-US" sz="3200" dirty="0"/>
              <a:t>　　　　　　　　　　　　　　　　　　（米らいふ社）</a:t>
            </a:r>
            <a:endParaRPr lang="en-US" altLang="ja-JP" sz="3200" dirty="0"/>
          </a:p>
          <a:p>
            <a:pPr marL="0" indent="0">
              <a:buNone/>
            </a:pPr>
            <a:endParaRPr lang="en-US" altLang="ja-JP" sz="3200" dirty="0"/>
          </a:p>
          <a:p>
            <a:r>
              <a:rPr lang="ja-JP" altLang="en-US" sz="3200" dirty="0"/>
              <a:t>共通課題　輪作と県産飼料のための耕畜連携の継続</a:t>
            </a:r>
            <a:endParaRPr kumimoji="1" lang="ja-JP" altLang="en-US" sz="3200" dirty="0"/>
          </a:p>
        </p:txBody>
      </p:sp>
      <p:sp>
        <p:nvSpPr>
          <p:cNvPr id="4" name="スライド番号プレースホルダー 3">
            <a:extLst>
              <a:ext uri="{FF2B5EF4-FFF2-40B4-BE49-F238E27FC236}">
                <a16:creationId xmlns:a16="http://schemas.microsoft.com/office/drawing/2014/main" id="{30CD69B2-7C8D-C6AA-1D19-8F85B48C3041}"/>
              </a:ext>
            </a:extLst>
          </p:cNvPr>
          <p:cNvSpPr>
            <a:spLocks noGrp="1"/>
          </p:cNvSpPr>
          <p:nvPr>
            <p:ph type="sldNum" sz="quarter" idx="12"/>
          </p:nvPr>
        </p:nvSpPr>
        <p:spPr/>
        <p:txBody>
          <a:bodyPr/>
          <a:lstStyle/>
          <a:p>
            <a:fld id="{A4C2710D-8C65-468A-97C6-A91371AC11FD}" type="slidenum">
              <a:rPr kumimoji="1" lang="ja-JP" altLang="en-US" smtClean="0"/>
              <a:t>13</a:t>
            </a:fld>
            <a:endParaRPr kumimoji="1" lang="ja-JP" altLang="en-US"/>
          </a:p>
        </p:txBody>
      </p:sp>
    </p:spTree>
    <p:extLst>
      <p:ext uri="{BB962C8B-B14F-4D97-AF65-F5344CB8AC3E}">
        <p14:creationId xmlns:p14="http://schemas.microsoft.com/office/powerpoint/2010/main" val="799839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F6455F77-3330-EBB1-7040-6E097FC814B9}"/>
              </a:ext>
            </a:extLst>
          </p:cNvPr>
          <p:cNvSpPr>
            <a:spLocks noGrp="1"/>
          </p:cNvSpPr>
          <p:nvPr>
            <p:ph type="sldNum" sz="quarter" idx="12"/>
          </p:nvPr>
        </p:nvSpPr>
        <p:spPr/>
        <p:txBody>
          <a:bodyPr/>
          <a:lstStyle/>
          <a:p>
            <a:fld id="{A4C2710D-8C65-468A-97C6-A91371AC11FD}" type="slidenum">
              <a:rPr kumimoji="1" lang="ja-JP" altLang="en-US" smtClean="0"/>
              <a:t>14</a:t>
            </a:fld>
            <a:endParaRPr kumimoji="1" lang="ja-JP" altLang="en-US"/>
          </a:p>
        </p:txBody>
      </p:sp>
    </p:spTree>
    <p:extLst>
      <p:ext uri="{BB962C8B-B14F-4D97-AF65-F5344CB8AC3E}">
        <p14:creationId xmlns:p14="http://schemas.microsoft.com/office/powerpoint/2010/main" val="467936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819969-94C9-88EA-1400-3FCC746D66C4}"/>
              </a:ext>
            </a:extLst>
          </p:cNvPr>
          <p:cNvSpPr>
            <a:spLocks noGrp="1"/>
          </p:cNvSpPr>
          <p:nvPr>
            <p:ph type="title"/>
          </p:nvPr>
        </p:nvSpPr>
        <p:spPr/>
        <p:txBody>
          <a:bodyPr/>
          <a:lstStyle/>
          <a:p>
            <a:r>
              <a:rPr kumimoji="1" lang="ja-JP" altLang="en-US" dirty="0"/>
              <a:t>以下没スライド</a:t>
            </a:r>
          </a:p>
        </p:txBody>
      </p:sp>
      <p:sp>
        <p:nvSpPr>
          <p:cNvPr id="3" name="コンテンツ プレースホルダー 2">
            <a:extLst>
              <a:ext uri="{FF2B5EF4-FFF2-40B4-BE49-F238E27FC236}">
                <a16:creationId xmlns:a16="http://schemas.microsoft.com/office/drawing/2014/main" id="{F60DB1EF-0440-865B-F416-D65DBFED84E5}"/>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B1E4FD4-9210-97A7-133A-7FE6880E0555}"/>
              </a:ext>
            </a:extLst>
          </p:cNvPr>
          <p:cNvSpPr>
            <a:spLocks noGrp="1"/>
          </p:cNvSpPr>
          <p:nvPr>
            <p:ph type="sldNum" sz="quarter" idx="12"/>
          </p:nvPr>
        </p:nvSpPr>
        <p:spPr/>
        <p:txBody>
          <a:bodyPr/>
          <a:lstStyle/>
          <a:p>
            <a:fld id="{A4C2710D-8C65-468A-97C6-A91371AC11FD}" type="slidenum">
              <a:rPr kumimoji="1" lang="ja-JP" altLang="en-US" smtClean="0"/>
              <a:t>15</a:t>
            </a:fld>
            <a:endParaRPr kumimoji="1" lang="ja-JP" altLang="en-US"/>
          </a:p>
        </p:txBody>
      </p:sp>
    </p:spTree>
    <p:extLst>
      <p:ext uri="{BB962C8B-B14F-4D97-AF65-F5344CB8AC3E}">
        <p14:creationId xmlns:p14="http://schemas.microsoft.com/office/powerpoint/2010/main" val="3996031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B9B489-A14D-D4F9-A4D6-5977DBECE1BA}"/>
              </a:ext>
            </a:extLst>
          </p:cNvPr>
          <p:cNvSpPr>
            <a:spLocks noGrp="1"/>
          </p:cNvSpPr>
          <p:nvPr>
            <p:ph type="title"/>
          </p:nvPr>
        </p:nvSpPr>
        <p:spPr/>
        <p:txBody>
          <a:bodyPr/>
          <a:lstStyle/>
          <a:p>
            <a:r>
              <a:rPr kumimoji="1" lang="ja-JP" altLang="en-US" dirty="0"/>
              <a:t>イネ</a:t>
            </a:r>
            <a:r>
              <a:rPr kumimoji="1" lang="en-US" altLang="ja-JP" dirty="0"/>
              <a:t>WCS</a:t>
            </a:r>
            <a:r>
              <a:rPr kumimoji="1" lang="ja-JP" altLang="en-US" dirty="0"/>
              <a:t>栽培の経済性</a:t>
            </a:r>
          </a:p>
        </p:txBody>
      </p:sp>
      <p:sp>
        <p:nvSpPr>
          <p:cNvPr id="3" name="コンテンツ プレースホルダー 2">
            <a:extLst>
              <a:ext uri="{FF2B5EF4-FFF2-40B4-BE49-F238E27FC236}">
                <a16:creationId xmlns:a16="http://schemas.microsoft.com/office/drawing/2014/main" id="{E2130E4C-CD21-0B43-C696-BEE89DA5AC14}"/>
              </a:ext>
            </a:extLst>
          </p:cNvPr>
          <p:cNvSpPr>
            <a:spLocks noGrp="1"/>
          </p:cNvSpPr>
          <p:nvPr>
            <p:ph idx="1"/>
          </p:nvPr>
        </p:nvSpPr>
        <p:spPr>
          <a:xfrm>
            <a:off x="838200" y="1690688"/>
            <a:ext cx="10515600" cy="4486275"/>
          </a:xfrm>
        </p:spPr>
        <p:txBody>
          <a:bodyPr>
            <a:noAutofit/>
          </a:bodyPr>
          <a:lstStyle/>
          <a:p>
            <a:pPr marL="0" indent="0">
              <a:buNone/>
            </a:pPr>
            <a:r>
              <a:rPr kumimoji="1" lang="ja-JP" altLang="en-US" sz="3200" dirty="0"/>
              <a:t>財務会計ではなく</a:t>
            </a:r>
            <a:r>
              <a:rPr kumimoji="1" lang="ja-JP" altLang="en-US" sz="3200" b="1" dirty="0"/>
              <a:t>管理会計</a:t>
            </a:r>
            <a:r>
              <a:rPr kumimoji="1" lang="ja-JP" altLang="en-US" sz="3200" dirty="0"/>
              <a:t>で。</a:t>
            </a:r>
            <a:endParaRPr kumimoji="1" lang="en-US" altLang="ja-JP" sz="3200" dirty="0"/>
          </a:p>
          <a:p>
            <a:pPr marL="0" indent="0">
              <a:buNone/>
            </a:pPr>
            <a:endParaRPr lang="en-US" altLang="ja-JP" dirty="0"/>
          </a:p>
          <a:p>
            <a:pPr marL="0" indent="0">
              <a:buNone/>
            </a:pPr>
            <a:r>
              <a:rPr lang="ja-JP" altLang="en-US" dirty="0"/>
              <a:t>１</a:t>
            </a:r>
            <a:r>
              <a:rPr lang="en-US" altLang="ja-JP" dirty="0"/>
              <a:t>.</a:t>
            </a:r>
            <a:r>
              <a:rPr kumimoji="1" lang="ja-JP" altLang="en-US" dirty="0"/>
              <a:t>収入計ー</a:t>
            </a:r>
            <a:r>
              <a:rPr kumimoji="1" lang="ja-JP" altLang="en-US" b="1" dirty="0"/>
              <a:t>面積での変動費</a:t>
            </a:r>
            <a:r>
              <a:rPr kumimoji="1" lang="ja-JP" altLang="en-US" dirty="0"/>
              <a:t>＝限界利益　 　  →　</a:t>
            </a:r>
            <a:r>
              <a:rPr lang="ja-JP" altLang="en-US" b="1" dirty="0"/>
              <a:t>プラスに着目</a:t>
            </a:r>
            <a:endParaRPr lang="en-US" altLang="ja-JP" b="1" dirty="0"/>
          </a:p>
          <a:p>
            <a:pPr marL="0" indent="0">
              <a:buNone/>
            </a:pPr>
            <a:endParaRPr lang="en-US" altLang="ja-JP" b="1" dirty="0"/>
          </a:p>
          <a:p>
            <a:pPr marL="0" indent="0">
              <a:buNone/>
            </a:pPr>
            <a:r>
              <a:rPr lang="ja-JP" altLang="en-US" dirty="0"/>
              <a:t>２</a:t>
            </a:r>
            <a:r>
              <a:rPr lang="en-US" altLang="ja-JP" dirty="0"/>
              <a:t>.</a:t>
            </a:r>
            <a:r>
              <a:rPr lang="ja-JP" altLang="en-US" b="1" dirty="0"/>
              <a:t>補助金、交付金</a:t>
            </a:r>
            <a:r>
              <a:rPr lang="ja-JP" altLang="en-US" dirty="0"/>
              <a:t>を収入に加える　→　</a:t>
            </a:r>
            <a:r>
              <a:rPr lang="ja-JP" altLang="en-US" b="1" dirty="0"/>
              <a:t>助成ありきの事業</a:t>
            </a:r>
            <a:endParaRPr lang="en-US" altLang="ja-JP" b="1" dirty="0"/>
          </a:p>
          <a:p>
            <a:pPr marL="0" indent="0">
              <a:buNone/>
            </a:pPr>
            <a:endParaRPr lang="en-US" altLang="ja-JP" b="1" dirty="0"/>
          </a:p>
          <a:p>
            <a:pPr marL="0" indent="0">
              <a:buNone/>
            </a:pPr>
            <a:r>
              <a:rPr lang="ja-JP" altLang="en-US" dirty="0"/>
              <a:t>３</a:t>
            </a:r>
            <a:r>
              <a:rPr lang="en-US" altLang="ja-JP" dirty="0"/>
              <a:t>.</a:t>
            </a:r>
            <a:r>
              <a:rPr kumimoji="1" lang="ja-JP" altLang="en-US" dirty="0"/>
              <a:t>共通の固定費は</a:t>
            </a:r>
            <a:r>
              <a:rPr kumimoji="1" lang="ja-JP" altLang="en-US" b="1" dirty="0"/>
              <a:t>作目案分不要　　→　分け方で加減</a:t>
            </a:r>
            <a:r>
              <a:rPr lang="ja-JP" altLang="en-US" b="1" dirty="0"/>
              <a:t>が</a:t>
            </a:r>
            <a:r>
              <a:rPr kumimoji="1" lang="ja-JP" altLang="en-US" b="1" dirty="0"/>
              <a:t>可能</a:t>
            </a:r>
            <a:endParaRPr kumimoji="1" lang="en-US" altLang="ja-JP" b="1" dirty="0"/>
          </a:p>
          <a:p>
            <a:pPr marL="0" indent="0">
              <a:buNone/>
            </a:pPr>
            <a:endParaRPr kumimoji="1" lang="en-US" altLang="ja-JP" dirty="0"/>
          </a:p>
          <a:p>
            <a:pPr marL="0" indent="0">
              <a:buNone/>
            </a:pPr>
            <a:r>
              <a:rPr lang="ja-JP" altLang="en-US" dirty="0"/>
              <a:t>４</a:t>
            </a:r>
            <a:r>
              <a:rPr lang="en-US" altLang="ja-JP" dirty="0"/>
              <a:t>.</a:t>
            </a:r>
            <a:r>
              <a:rPr lang="ja-JP" altLang="en-US" dirty="0"/>
              <a:t>専用の</a:t>
            </a:r>
            <a:r>
              <a:rPr kumimoji="1" lang="ja-JP" altLang="en-US" dirty="0"/>
              <a:t>減価償却費は</a:t>
            </a:r>
            <a:r>
              <a:rPr kumimoji="1" lang="ja-JP" altLang="en-US" b="1" dirty="0"/>
              <a:t>耐久年数</a:t>
            </a:r>
            <a:r>
              <a:rPr kumimoji="1" lang="ja-JP" altLang="en-US" dirty="0"/>
              <a:t>で計算</a:t>
            </a:r>
            <a:r>
              <a:rPr lang="ja-JP" altLang="en-US" dirty="0"/>
              <a:t> </a:t>
            </a:r>
            <a:r>
              <a:rPr kumimoji="1" lang="ja-JP" altLang="en-US" dirty="0"/>
              <a:t>→</a:t>
            </a:r>
            <a:r>
              <a:rPr lang="ja-JP" altLang="en-US" dirty="0"/>
              <a:t> </a:t>
            </a:r>
            <a:r>
              <a:rPr lang="ja-JP" altLang="en-US" sz="2400" b="1" dirty="0"/>
              <a:t>法定耐用年数は過小評価</a:t>
            </a:r>
            <a:endParaRPr lang="en-US" altLang="ja-JP" sz="2400" b="1" dirty="0"/>
          </a:p>
          <a:p>
            <a:pPr marL="0" indent="0">
              <a:buNone/>
            </a:pPr>
            <a:endParaRPr lang="en-US" altLang="ja-JP" dirty="0"/>
          </a:p>
          <a:p>
            <a:pPr marL="0" indent="0">
              <a:buNone/>
            </a:pPr>
            <a:endParaRPr kumimoji="1" lang="ja-JP" altLang="en-US" dirty="0"/>
          </a:p>
        </p:txBody>
      </p:sp>
      <p:sp>
        <p:nvSpPr>
          <p:cNvPr id="4" name="スライド番号プレースホルダー 3">
            <a:extLst>
              <a:ext uri="{FF2B5EF4-FFF2-40B4-BE49-F238E27FC236}">
                <a16:creationId xmlns:a16="http://schemas.microsoft.com/office/drawing/2014/main" id="{9612187B-BBB2-7B3B-1A05-A4938E119377}"/>
              </a:ext>
            </a:extLst>
          </p:cNvPr>
          <p:cNvSpPr>
            <a:spLocks noGrp="1"/>
          </p:cNvSpPr>
          <p:nvPr>
            <p:ph type="sldNum" sz="quarter" idx="12"/>
          </p:nvPr>
        </p:nvSpPr>
        <p:spPr/>
        <p:txBody>
          <a:bodyPr/>
          <a:lstStyle/>
          <a:p>
            <a:fld id="{A4C2710D-8C65-468A-97C6-A91371AC11FD}" type="slidenum">
              <a:rPr kumimoji="1" lang="ja-JP" altLang="en-US" smtClean="0"/>
              <a:t>16</a:t>
            </a:fld>
            <a:endParaRPr kumimoji="1" lang="ja-JP" altLang="en-US"/>
          </a:p>
        </p:txBody>
      </p:sp>
      <p:graphicFrame>
        <p:nvGraphicFramePr>
          <p:cNvPr id="6" name="コンテンツ プレースホルダー 7">
            <a:extLst>
              <a:ext uri="{FF2B5EF4-FFF2-40B4-BE49-F238E27FC236}">
                <a16:creationId xmlns:a16="http://schemas.microsoft.com/office/drawing/2014/main" id="{A515F4DC-8764-0B27-45A3-8B289176028F}"/>
              </a:ext>
            </a:extLst>
          </p:cNvPr>
          <p:cNvGraphicFramePr>
            <a:graphicFrameLocks/>
          </p:cNvGraphicFramePr>
          <p:nvPr>
            <p:extLst>
              <p:ext uri="{D42A27DB-BD31-4B8C-83A1-F6EECF244321}">
                <p14:modId xmlns:p14="http://schemas.microsoft.com/office/powerpoint/2010/main" val="1871807076"/>
              </p:ext>
            </p:extLst>
          </p:nvPr>
        </p:nvGraphicFramePr>
        <p:xfrm>
          <a:off x="0" y="106658"/>
          <a:ext cx="12192001" cy="6560226"/>
        </p:xfrm>
        <a:graphic>
          <a:graphicData uri="http://schemas.openxmlformats.org/drawingml/2006/table">
            <a:tbl>
              <a:tblPr>
                <a:tableStyleId>{5C22544A-7EE6-4342-B048-85BDC9FD1C3A}</a:tableStyleId>
              </a:tblPr>
              <a:tblGrid>
                <a:gridCol w="3251199">
                  <a:extLst>
                    <a:ext uri="{9D8B030D-6E8A-4147-A177-3AD203B41FA5}">
                      <a16:colId xmlns:a16="http://schemas.microsoft.com/office/drawing/2014/main" val="3305563376"/>
                    </a:ext>
                  </a:extLst>
                </a:gridCol>
                <a:gridCol w="3267704">
                  <a:extLst>
                    <a:ext uri="{9D8B030D-6E8A-4147-A177-3AD203B41FA5}">
                      <a16:colId xmlns:a16="http://schemas.microsoft.com/office/drawing/2014/main" val="2410578058"/>
                    </a:ext>
                  </a:extLst>
                </a:gridCol>
                <a:gridCol w="2310498">
                  <a:extLst>
                    <a:ext uri="{9D8B030D-6E8A-4147-A177-3AD203B41FA5}">
                      <a16:colId xmlns:a16="http://schemas.microsoft.com/office/drawing/2014/main" val="927219881"/>
                    </a:ext>
                  </a:extLst>
                </a:gridCol>
                <a:gridCol w="3362600">
                  <a:extLst>
                    <a:ext uri="{9D8B030D-6E8A-4147-A177-3AD203B41FA5}">
                      <a16:colId xmlns:a16="http://schemas.microsoft.com/office/drawing/2014/main" val="3852078277"/>
                    </a:ext>
                  </a:extLst>
                </a:gridCol>
              </a:tblGrid>
              <a:tr h="370020">
                <a:tc>
                  <a:txBody>
                    <a:bodyPr/>
                    <a:lstStyle/>
                    <a:p>
                      <a:pPr algn="l" fontAlgn="b"/>
                      <a:r>
                        <a:rPr lang="zh-TW" altLang="en-US" sz="2000" u="none" strike="noStrike" dirty="0">
                          <a:effectLst/>
                        </a:rPr>
                        <a:t>変動損益計算書</a:t>
                      </a:r>
                      <a:endParaRPr lang="zh-TW" altLang="en-US" sz="20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l"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l" fontAlgn="b"/>
                      <a:endParaRPr lang="ja-JP" altLang="en-US"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l" fontAlgn="b"/>
                      <a:endParaRPr lang="ja-JP" altLang="en-US"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extLst>
                  <a:ext uri="{0D108BD9-81ED-4DB2-BD59-A6C34878D82A}">
                    <a16:rowId xmlns:a16="http://schemas.microsoft.com/office/drawing/2014/main" val="383268240"/>
                  </a:ext>
                </a:extLst>
              </a:tr>
              <a:tr h="370020">
                <a:tc>
                  <a:txBody>
                    <a:bodyPr/>
                    <a:lstStyle/>
                    <a:p>
                      <a:pPr algn="l"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l"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l"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l" fontAlgn="b"/>
                      <a:endParaRPr lang="ja-JP" altLang="en-US"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extLst>
                  <a:ext uri="{0D108BD9-81ED-4DB2-BD59-A6C34878D82A}">
                    <a16:rowId xmlns:a16="http://schemas.microsoft.com/office/drawing/2014/main" val="1874813582"/>
                  </a:ext>
                </a:extLst>
              </a:tr>
              <a:tr h="535787">
                <a:tc>
                  <a:txBody>
                    <a:bodyPr/>
                    <a:lstStyle/>
                    <a:p>
                      <a:pPr algn="ctr" fontAlgn="b"/>
                      <a:r>
                        <a:rPr lang="en-US" sz="1800" u="none" strike="noStrike" dirty="0">
                          <a:effectLst/>
                        </a:rPr>
                        <a:t>10a</a:t>
                      </a:r>
                      <a:r>
                        <a:rPr lang="ja-JP" altLang="en-US" sz="1800" u="none" strike="noStrike" dirty="0">
                          <a:effectLst/>
                        </a:rPr>
                        <a:t>あたり</a:t>
                      </a:r>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ja-JP" altLang="en-US" sz="1800" u="none" strike="noStrike" dirty="0">
                          <a:effectLst/>
                        </a:rPr>
                        <a:t>生産農家</a:t>
                      </a:r>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ja-JP" altLang="en-US" sz="1800" u="none" strike="noStrike" dirty="0">
                          <a:effectLst/>
                        </a:rPr>
                        <a:t>コントラクター</a:t>
                      </a:r>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ja-JP" altLang="en-US" sz="1800" b="0" i="0" u="none" strike="noStrike" dirty="0">
                          <a:solidFill>
                            <a:srgbClr val="000000"/>
                          </a:solidFill>
                          <a:effectLst/>
                          <a:latin typeface="Yu Gothic" panose="020B0400000000000000" pitchFamily="50" charset="-128"/>
                          <a:ea typeface="Yu Gothic" panose="020B0400000000000000" pitchFamily="50" charset="-128"/>
                        </a:rPr>
                        <a:t>備考</a:t>
                      </a:r>
                    </a:p>
                  </a:txBody>
                  <a:tcPr marL="9525" marR="9525" marT="9525"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175241"/>
                  </a:ext>
                </a:extLst>
              </a:tr>
              <a:tr h="370020">
                <a:tc>
                  <a:txBody>
                    <a:bodyPr/>
                    <a:lstStyle/>
                    <a:p>
                      <a:pPr algn="ctr" fontAlgn="b"/>
                      <a:r>
                        <a:rPr lang="ja-JP" altLang="en-US" sz="1800" u="none" strike="noStrike" dirty="0">
                          <a:effectLst/>
                        </a:rPr>
                        <a:t>販売額</a:t>
                      </a:r>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altLang="ja-JP" sz="1800" u="none" strike="noStrike">
                          <a:effectLst/>
                        </a:rPr>
                        <a:t>27,900</a:t>
                      </a:r>
                      <a:endParaRPr lang="en-US" altLang="ja-JP"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altLang="ja-JP" sz="1800" u="none" strike="noStrike">
                          <a:effectLst/>
                        </a:rPr>
                        <a:t>27,900</a:t>
                      </a:r>
                      <a:endParaRPr lang="en-US" altLang="ja-JP"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endParaRPr lang="ja-JP" altLang="en-US"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21197414"/>
                  </a:ext>
                </a:extLst>
              </a:tr>
              <a:tr h="370020">
                <a:tc>
                  <a:txBody>
                    <a:bodyPr/>
                    <a:lstStyle/>
                    <a:p>
                      <a:pPr algn="ctr" fontAlgn="b"/>
                      <a:r>
                        <a:rPr lang="ja-JP" altLang="en-US" sz="1800" u="none" strike="noStrike" dirty="0">
                          <a:effectLst/>
                        </a:rPr>
                        <a:t>交付金</a:t>
                      </a:r>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80,000</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80,000</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9637092"/>
                  </a:ext>
                </a:extLst>
              </a:tr>
              <a:tr h="370020">
                <a:tc>
                  <a:txBody>
                    <a:bodyPr/>
                    <a:lstStyle/>
                    <a:p>
                      <a:pPr algn="ctr" fontAlgn="b"/>
                      <a:r>
                        <a:rPr lang="ja-JP" altLang="en-US" sz="1800" u="none" strike="noStrike" dirty="0">
                          <a:effectLst/>
                        </a:rPr>
                        <a:t>収入計</a:t>
                      </a:r>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107,900</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a:effectLst/>
                        </a:rPr>
                        <a:t>107,900</a:t>
                      </a:r>
                      <a:endParaRPr lang="en-US" altLang="ja-JP"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0196114"/>
                  </a:ext>
                </a:extLst>
              </a:tr>
              <a:tr h="370020">
                <a:tc>
                  <a:txBody>
                    <a:bodyPr/>
                    <a:lstStyle/>
                    <a:p>
                      <a:pPr algn="ctr" fontAlgn="b"/>
                      <a:r>
                        <a:rPr lang="ja-JP" altLang="en-US" sz="1800" u="none" strike="noStrike" dirty="0">
                          <a:effectLst/>
                        </a:rPr>
                        <a:t>　</a:t>
                      </a:r>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ja-JP" altLang="en-US" sz="1800" u="none" strike="noStrike" dirty="0">
                          <a:effectLst/>
                        </a:rPr>
                        <a:t>　</a:t>
                      </a:r>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ja-JP" altLang="en-US" sz="1800" u="none" strike="noStrike" dirty="0">
                          <a:effectLst/>
                        </a:rPr>
                        <a:t>　</a:t>
                      </a:r>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1711668"/>
                  </a:ext>
                </a:extLst>
              </a:tr>
              <a:tr h="370020">
                <a:tc>
                  <a:txBody>
                    <a:bodyPr/>
                    <a:lstStyle/>
                    <a:p>
                      <a:pPr algn="ctr" fontAlgn="b"/>
                      <a:r>
                        <a:rPr lang="ja-JP" altLang="en-US" sz="1800" u="none" strike="noStrike">
                          <a:effectLst/>
                        </a:rPr>
                        <a:t>材料費</a:t>
                      </a:r>
                      <a:endParaRPr lang="ja-JP" altLang="en-US"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altLang="ja-JP" sz="1800" u="none" strike="noStrike" dirty="0">
                          <a:effectLst/>
                        </a:rPr>
                        <a:t>21,919</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altLang="ja-JP" sz="1800" u="none" strike="noStrike" dirty="0">
                          <a:effectLst/>
                        </a:rPr>
                        <a:t>21,919</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90941517"/>
                  </a:ext>
                </a:extLst>
              </a:tr>
              <a:tr h="384821">
                <a:tc>
                  <a:txBody>
                    <a:bodyPr/>
                    <a:lstStyle/>
                    <a:p>
                      <a:pPr algn="ctr" fontAlgn="b"/>
                      <a:r>
                        <a:rPr lang="ja-JP" altLang="en-US" sz="1800" u="none" strike="noStrike" dirty="0">
                          <a:effectLst/>
                        </a:rPr>
                        <a:t>収穫委託</a:t>
                      </a:r>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16,400</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0</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7335665"/>
                  </a:ext>
                </a:extLst>
              </a:tr>
              <a:tr h="573893">
                <a:tc>
                  <a:txBody>
                    <a:bodyPr/>
                    <a:lstStyle/>
                    <a:p>
                      <a:pPr algn="ctr" fontAlgn="b"/>
                      <a:r>
                        <a:rPr lang="zh-TW" altLang="en-US" sz="1800" u="none" strike="noStrike" dirty="0">
                          <a:effectLst/>
                        </a:rPr>
                        <a:t>変動費計（対面積）</a:t>
                      </a:r>
                      <a:endParaRPr lang="zh-TW"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38,319</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21,919</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5134657"/>
                  </a:ext>
                </a:extLst>
              </a:tr>
              <a:tr h="370020">
                <a:tc>
                  <a:txBody>
                    <a:bodyPr/>
                    <a:lstStyle/>
                    <a:p>
                      <a:pPr algn="ctr" fontAlgn="b"/>
                      <a:r>
                        <a:rPr lang="ja-JP" altLang="en-US" sz="1800" u="none" strike="noStrike" dirty="0">
                          <a:effectLst/>
                        </a:rPr>
                        <a:t>限界利益</a:t>
                      </a:r>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69,581</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85,981</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5638702"/>
                  </a:ext>
                </a:extLst>
              </a:tr>
              <a:tr h="370020">
                <a:tc>
                  <a:txBody>
                    <a:bodyPr/>
                    <a:lstStyle/>
                    <a:p>
                      <a:pPr algn="ctr" fontAlgn="b"/>
                      <a:endParaRPr lang="ja-JP" altLang="en-US"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endParaRPr lang="ja-JP" altLang="en-US"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883487668"/>
                  </a:ext>
                </a:extLst>
              </a:tr>
              <a:tr h="370020">
                <a:tc>
                  <a:txBody>
                    <a:bodyPr/>
                    <a:lstStyle/>
                    <a:p>
                      <a:pPr algn="ctr" fontAlgn="b"/>
                      <a:r>
                        <a:rPr lang="ja-JP" altLang="en-US" sz="1800" u="none" strike="noStrike" dirty="0">
                          <a:effectLst/>
                        </a:rPr>
                        <a:t>面積（</a:t>
                      </a:r>
                      <a:r>
                        <a:rPr lang="en-US" sz="1800" u="none" strike="noStrike" dirty="0">
                          <a:effectLst/>
                        </a:rPr>
                        <a:t>ha)</a:t>
                      </a:r>
                      <a:endParaRPr 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8</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8</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1</a:t>
                      </a:r>
                      <a:r>
                        <a:rPr lang="ja-JP" altLang="en-US" sz="1800" u="none" strike="noStrike" dirty="0">
                          <a:effectLst/>
                        </a:rPr>
                        <a:t>戸平均</a:t>
                      </a:r>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9443051"/>
                  </a:ext>
                </a:extLst>
              </a:tr>
              <a:tr h="384821">
                <a:tc>
                  <a:txBody>
                    <a:bodyPr/>
                    <a:lstStyle/>
                    <a:p>
                      <a:pPr algn="ctr" fontAlgn="b"/>
                      <a:r>
                        <a:rPr lang="ja-JP" altLang="en-US" sz="1800" u="none" strike="noStrike">
                          <a:effectLst/>
                        </a:rPr>
                        <a:t>限界利益</a:t>
                      </a:r>
                      <a:endParaRPr lang="ja-JP" altLang="en-US"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altLang="ja-JP" sz="1800" u="none" strike="noStrike">
                          <a:effectLst/>
                        </a:rPr>
                        <a:t>5,566,480</a:t>
                      </a:r>
                      <a:endParaRPr lang="en-US" altLang="ja-JP"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altLang="ja-JP" sz="1800" u="none" strike="noStrike" dirty="0">
                          <a:effectLst/>
                        </a:rPr>
                        <a:t>6,878,480</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972143043"/>
                  </a:ext>
                </a:extLst>
              </a:tr>
              <a:tr h="384821">
                <a:tc>
                  <a:txBody>
                    <a:bodyPr/>
                    <a:lstStyle/>
                    <a:p>
                      <a:pPr algn="ctr" fontAlgn="b"/>
                      <a:r>
                        <a:rPr lang="zh-TW" altLang="en-US" sz="1800" u="none" strike="noStrike" dirty="0">
                          <a:effectLst/>
                        </a:rPr>
                        <a:t>専用機減価償却費</a:t>
                      </a:r>
                      <a:endParaRPr lang="zh-TW"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0</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altLang="ja-JP" sz="1800" u="none" strike="noStrike" dirty="0">
                          <a:effectLst/>
                        </a:rPr>
                        <a:t>657,421</a:t>
                      </a:r>
                      <a:endParaRPr lang="en-US" altLang="ja-JP"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ja-JP" altLang="en-US" sz="1800" u="none" strike="noStrike" dirty="0">
                          <a:effectLst/>
                        </a:rPr>
                        <a:t>耐久年数</a:t>
                      </a:r>
                      <a:r>
                        <a:rPr lang="en-US" altLang="ja-JP" sz="1800" u="none" strike="noStrike" dirty="0">
                          <a:effectLst/>
                        </a:rPr>
                        <a:t>14</a:t>
                      </a:r>
                      <a:r>
                        <a:rPr lang="ja-JP" altLang="en-US" sz="1800" u="none" strike="noStrike" dirty="0">
                          <a:effectLst/>
                        </a:rPr>
                        <a:t>年</a:t>
                      </a:r>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9390898"/>
                  </a:ext>
                </a:extLst>
              </a:tr>
              <a:tr h="595883">
                <a:tc>
                  <a:txBody>
                    <a:bodyPr/>
                    <a:lstStyle/>
                    <a:p>
                      <a:pPr algn="ctr" fontAlgn="b"/>
                      <a:r>
                        <a:rPr lang="zh-TW" altLang="en-US" sz="2000" b="1" u="none" strike="noStrike" dirty="0">
                          <a:effectLst/>
                        </a:rPr>
                        <a:t>専用機減価償却費控除</a:t>
                      </a:r>
                      <a:endParaRPr lang="zh-TW" altLang="en-US" sz="2000" b="1"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2000" b="1" u="none" strike="noStrike" dirty="0">
                          <a:effectLst/>
                        </a:rPr>
                        <a:t>5,566,480</a:t>
                      </a:r>
                      <a:endParaRPr lang="en-US" altLang="ja-JP" sz="2000" b="1"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2000" b="1" u="none" strike="noStrike" dirty="0">
                          <a:effectLst/>
                        </a:rPr>
                        <a:t>6,221,059</a:t>
                      </a:r>
                      <a:endParaRPr lang="en-US" altLang="ja-JP" sz="2000" b="1"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ja-JP" altLang="en-US" sz="1800" b="1" u="none" strike="noStrike" dirty="0">
                          <a:effectLst/>
                        </a:rPr>
                        <a:t>利益と固定費の一部を含む</a:t>
                      </a:r>
                      <a:endParaRPr lang="ja-JP" altLang="en-US" sz="1800" b="1"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0617410"/>
                  </a:ext>
                </a:extLst>
              </a:tr>
            </a:tbl>
          </a:graphicData>
        </a:graphic>
      </p:graphicFrame>
    </p:spTree>
    <p:extLst>
      <p:ext uri="{BB962C8B-B14F-4D97-AF65-F5344CB8AC3E}">
        <p14:creationId xmlns:p14="http://schemas.microsoft.com/office/powerpoint/2010/main" val="2489343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14A2F1-4D02-3536-D346-BD5080DC4881}"/>
              </a:ext>
            </a:extLst>
          </p:cNvPr>
          <p:cNvSpPr>
            <a:spLocks noGrp="1"/>
          </p:cNvSpPr>
          <p:nvPr>
            <p:ph type="title"/>
          </p:nvPr>
        </p:nvSpPr>
        <p:spPr/>
        <p:txBody>
          <a:bodyPr/>
          <a:lstStyle/>
          <a:p>
            <a:endParaRPr kumimoji="1" lang="ja-JP" altLang="en-US"/>
          </a:p>
        </p:txBody>
      </p:sp>
      <p:graphicFrame>
        <p:nvGraphicFramePr>
          <p:cNvPr id="6" name="コンテンツ プレースホルダー 5">
            <a:extLst>
              <a:ext uri="{FF2B5EF4-FFF2-40B4-BE49-F238E27FC236}">
                <a16:creationId xmlns:a16="http://schemas.microsoft.com/office/drawing/2014/main" id="{3F9544D8-9079-8A10-07D5-390D54D0BF17}"/>
              </a:ext>
            </a:extLst>
          </p:cNvPr>
          <p:cNvGraphicFramePr>
            <a:graphicFrameLocks noGrp="1"/>
          </p:cNvGraphicFramePr>
          <p:nvPr>
            <p:ph idx="1"/>
          </p:nvPr>
        </p:nvGraphicFramePr>
        <p:xfrm>
          <a:off x="838200" y="1825625"/>
          <a:ext cx="10814305" cy="417152"/>
        </p:xfrm>
        <a:graphic>
          <a:graphicData uri="http://schemas.openxmlformats.org/drawingml/2006/table">
            <a:tbl>
              <a:tblPr>
                <a:tableStyleId>{5C22544A-7EE6-4342-B048-85BDC9FD1C3A}</a:tableStyleId>
              </a:tblPr>
              <a:tblGrid>
                <a:gridCol w="3349406">
                  <a:extLst>
                    <a:ext uri="{9D8B030D-6E8A-4147-A177-3AD203B41FA5}">
                      <a16:colId xmlns:a16="http://schemas.microsoft.com/office/drawing/2014/main" val="2069921820"/>
                    </a:ext>
                  </a:extLst>
                </a:gridCol>
                <a:gridCol w="1852863">
                  <a:extLst>
                    <a:ext uri="{9D8B030D-6E8A-4147-A177-3AD203B41FA5}">
                      <a16:colId xmlns:a16="http://schemas.microsoft.com/office/drawing/2014/main" val="79517056"/>
                    </a:ext>
                  </a:extLst>
                </a:gridCol>
                <a:gridCol w="1977574">
                  <a:extLst>
                    <a:ext uri="{9D8B030D-6E8A-4147-A177-3AD203B41FA5}">
                      <a16:colId xmlns:a16="http://schemas.microsoft.com/office/drawing/2014/main" val="2436388926"/>
                    </a:ext>
                  </a:extLst>
                </a:gridCol>
                <a:gridCol w="3634462">
                  <a:extLst>
                    <a:ext uri="{9D8B030D-6E8A-4147-A177-3AD203B41FA5}">
                      <a16:colId xmlns:a16="http://schemas.microsoft.com/office/drawing/2014/main" val="2319488562"/>
                    </a:ext>
                  </a:extLst>
                </a:gridCol>
              </a:tblGrid>
              <a:tr h="417152">
                <a:tc>
                  <a:txBody>
                    <a:bodyPr/>
                    <a:lstStyle/>
                    <a:p>
                      <a:pPr algn="l" fontAlgn="b"/>
                      <a:r>
                        <a:rPr lang="ja-JP" altLang="en-US" sz="1800" u="none" strike="noStrike">
                          <a:effectLst/>
                        </a:rPr>
                        <a:t>限界利益</a:t>
                      </a:r>
                      <a:endParaRPr lang="ja-JP" altLang="en-US"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ctr" fontAlgn="b"/>
                      <a:r>
                        <a:rPr lang="en-US" altLang="ja-JP" sz="1800" u="none" strike="noStrike">
                          <a:effectLst/>
                        </a:rPr>
                        <a:t>4,102,950</a:t>
                      </a:r>
                      <a:endParaRPr lang="en-US" altLang="ja-JP"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ctr" fontAlgn="b"/>
                      <a:r>
                        <a:rPr lang="en-US" altLang="ja-JP" sz="1800" u="none" strike="noStrike">
                          <a:effectLst/>
                        </a:rPr>
                        <a:t>4,299,050</a:t>
                      </a:r>
                      <a:endParaRPr lang="en-US" altLang="ja-JP" sz="18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l" fontAlgn="b"/>
                      <a:endParaRPr lang="ja-JP" altLang="en-US" sz="18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tc>
                <a:extLst>
                  <a:ext uri="{0D108BD9-81ED-4DB2-BD59-A6C34878D82A}">
                    <a16:rowId xmlns:a16="http://schemas.microsoft.com/office/drawing/2014/main" val="3936334560"/>
                  </a:ext>
                </a:extLst>
              </a:tr>
            </a:tbl>
          </a:graphicData>
        </a:graphic>
      </p:graphicFrame>
      <p:sp>
        <p:nvSpPr>
          <p:cNvPr id="4" name="スライド番号プレースホルダー 3">
            <a:extLst>
              <a:ext uri="{FF2B5EF4-FFF2-40B4-BE49-F238E27FC236}">
                <a16:creationId xmlns:a16="http://schemas.microsoft.com/office/drawing/2014/main" id="{C34B2B2C-6636-E798-CC89-E3EE2C5CF75F}"/>
              </a:ext>
            </a:extLst>
          </p:cNvPr>
          <p:cNvSpPr>
            <a:spLocks noGrp="1"/>
          </p:cNvSpPr>
          <p:nvPr>
            <p:ph type="sldNum" sz="quarter" idx="12"/>
          </p:nvPr>
        </p:nvSpPr>
        <p:spPr/>
        <p:txBody>
          <a:bodyPr/>
          <a:lstStyle/>
          <a:p>
            <a:fld id="{A4C2710D-8C65-468A-97C6-A91371AC11FD}" type="slidenum">
              <a:rPr kumimoji="1" lang="ja-JP" altLang="en-US" smtClean="0"/>
              <a:t>17</a:t>
            </a:fld>
            <a:endParaRPr kumimoji="1" lang="ja-JP" altLang="en-US"/>
          </a:p>
        </p:txBody>
      </p:sp>
      <p:pic>
        <p:nvPicPr>
          <p:cNvPr id="10" name="コンテンツ プレースホルダー 5">
            <a:extLst>
              <a:ext uri="{FF2B5EF4-FFF2-40B4-BE49-F238E27FC236}">
                <a16:creationId xmlns:a16="http://schemas.microsoft.com/office/drawing/2014/main" id="{E6E8FD01-24C6-029E-2E4E-CCFF371AA1B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965" y="365760"/>
            <a:ext cx="12180580" cy="6120000"/>
          </a:xfrm>
          <a:prstGeom prst="rect">
            <a:avLst/>
          </a:prstGeom>
        </p:spPr>
      </p:pic>
    </p:spTree>
    <p:extLst>
      <p:ext uri="{BB962C8B-B14F-4D97-AF65-F5344CB8AC3E}">
        <p14:creationId xmlns:p14="http://schemas.microsoft.com/office/powerpoint/2010/main" val="2336554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C2D3D454-C3B8-C425-7210-D4F2C52C84FE}"/>
              </a:ext>
            </a:extLst>
          </p:cNvPr>
          <p:cNvSpPr>
            <a:spLocks noGrp="1"/>
          </p:cNvSpPr>
          <p:nvPr>
            <p:ph type="sldNum" sz="quarter" idx="12"/>
          </p:nvPr>
        </p:nvSpPr>
        <p:spPr/>
        <p:txBody>
          <a:bodyPr/>
          <a:lstStyle/>
          <a:p>
            <a:fld id="{A4C2710D-8C65-468A-97C6-A91371AC11FD}" type="slidenum">
              <a:rPr kumimoji="1" lang="ja-JP" altLang="en-US" smtClean="0"/>
              <a:t>18</a:t>
            </a:fld>
            <a:endParaRPr kumimoji="1" lang="ja-JP" altLang="en-US"/>
          </a:p>
        </p:txBody>
      </p:sp>
      <p:grpSp>
        <p:nvGrpSpPr>
          <p:cNvPr id="2" name="グループ化 1">
            <a:extLst>
              <a:ext uri="{FF2B5EF4-FFF2-40B4-BE49-F238E27FC236}">
                <a16:creationId xmlns:a16="http://schemas.microsoft.com/office/drawing/2014/main" id="{165245B0-40C7-7138-534B-2686E8D41F64}"/>
              </a:ext>
            </a:extLst>
          </p:cNvPr>
          <p:cNvGrpSpPr/>
          <p:nvPr/>
        </p:nvGrpSpPr>
        <p:grpSpPr>
          <a:xfrm>
            <a:off x="467623" y="187879"/>
            <a:ext cx="11256754" cy="6482241"/>
            <a:chOff x="0" y="0"/>
            <a:chExt cx="11256754" cy="6482241"/>
          </a:xfrm>
        </p:grpSpPr>
        <p:graphicFrame>
          <p:nvGraphicFramePr>
            <p:cNvPr id="3" name="グラフ 2">
              <a:extLst>
                <a:ext uri="{FF2B5EF4-FFF2-40B4-BE49-F238E27FC236}">
                  <a16:creationId xmlns:a16="http://schemas.microsoft.com/office/drawing/2014/main" id="{D7F090E0-5E6E-4903-A44E-1DF387523964}"/>
                </a:ext>
              </a:extLst>
            </p:cNvPr>
            <p:cNvGraphicFramePr>
              <a:graphicFrameLocks/>
            </p:cNvGraphicFramePr>
            <p:nvPr/>
          </p:nvGraphicFramePr>
          <p:xfrm>
            <a:off x="0" y="2241"/>
            <a:ext cx="5400000" cy="648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グラフ 4">
              <a:extLst>
                <a:ext uri="{FF2B5EF4-FFF2-40B4-BE49-F238E27FC236}">
                  <a16:creationId xmlns:a16="http://schemas.microsoft.com/office/drawing/2014/main" id="{21006303-8030-43F6-B1CC-21C13F8CA77A}"/>
                </a:ext>
              </a:extLst>
            </p:cNvPr>
            <p:cNvGraphicFramePr>
              <a:graphicFrameLocks/>
            </p:cNvGraphicFramePr>
            <p:nvPr/>
          </p:nvGraphicFramePr>
          <p:xfrm>
            <a:off x="5856754" y="0"/>
            <a:ext cx="5400000" cy="6480000"/>
          </p:xfrm>
          <a:graphic>
            <a:graphicData uri="http://schemas.openxmlformats.org/drawingml/2006/chart">
              <c:chart xmlns:c="http://schemas.openxmlformats.org/drawingml/2006/chart" xmlns:r="http://schemas.openxmlformats.org/officeDocument/2006/relationships" r:id="rId4"/>
            </a:graphicData>
          </a:graphic>
        </p:graphicFrame>
      </p:grpSp>
      <p:sp>
        <p:nvSpPr>
          <p:cNvPr id="6" name="正方形/長方形 5">
            <a:extLst>
              <a:ext uri="{FF2B5EF4-FFF2-40B4-BE49-F238E27FC236}">
                <a16:creationId xmlns:a16="http://schemas.microsoft.com/office/drawing/2014/main" id="{71123F76-B08B-E4B6-062F-B233A74178A8}"/>
              </a:ext>
            </a:extLst>
          </p:cNvPr>
          <p:cNvSpPr/>
          <p:nvPr/>
        </p:nvSpPr>
        <p:spPr>
          <a:xfrm>
            <a:off x="381446" y="187879"/>
            <a:ext cx="5486177" cy="6480000"/>
          </a:xfrm>
          <a:prstGeom prst="rect">
            <a:avLst/>
          </a:prstGeom>
          <a:solidFill>
            <a:schemeClr val="bg1">
              <a:lumMod val="95000"/>
              <a:alpha val="3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F022F8DB-15D2-A9BF-F427-62030EAFB2C2}"/>
              </a:ext>
            </a:extLst>
          </p:cNvPr>
          <p:cNvSpPr/>
          <p:nvPr/>
        </p:nvSpPr>
        <p:spPr>
          <a:xfrm>
            <a:off x="6324377" y="187879"/>
            <a:ext cx="5486177" cy="648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8" name="グラフ 7">
            <a:extLst>
              <a:ext uri="{FF2B5EF4-FFF2-40B4-BE49-F238E27FC236}">
                <a16:creationId xmlns:a16="http://schemas.microsoft.com/office/drawing/2014/main" id="{6C79F732-2D9D-4207-8F7C-BBA21038CDC7}"/>
              </a:ext>
            </a:extLst>
          </p:cNvPr>
          <p:cNvGraphicFramePr>
            <a:graphicFrameLocks/>
          </p:cNvGraphicFramePr>
          <p:nvPr/>
        </p:nvGraphicFramePr>
        <p:xfrm>
          <a:off x="406712" y="199286"/>
          <a:ext cx="5400000" cy="6480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175834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Graphic spid="8"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B5595B-D6A1-60F9-7FBE-29EF322DDFBC}"/>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F66B5B56-746B-65CD-BA44-B687CE013E0D}"/>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DD20E1FE-B3B6-4D5E-7960-6C73A428361A}"/>
              </a:ext>
            </a:extLst>
          </p:cNvPr>
          <p:cNvSpPr>
            <a:spLocks noGrp="1"/>
          </p:cNvSpPr>
          <p:nvPr>
            <p:ph type="sldNum" sz="quarter" idx="12"/>
          </p:nvPr>
        </p:nvSpPr>
        <p:spPr/>
        <p:txBody>
          <a:bodyPr/>
          <a:lstStyle/>
          <a:p>
            <a:fld id="{A4C2710D-8C65-468A-97C6-A91371AC11FD}" type="slidenum">
              <a:rPr kumimoji="1" lang="ja-JP" altLang="en-US" smtClean="0"/>
              <a:t>19</a:t>
            </a:fld>
            <a:endParaRPr kumimoji="1" lang="ja-JP" altLang="en-US"/>
          </a:p>
        </p:txBody>
      </p:sp>
    </p:spTree>
    <p:extLst>
      <p:ext uri="{BB962C8B-B14F-4D97-AF65-F5344CB8AC3E}">
        <p14:creationId xmlns:p14="http://schemas.microsoft.com/office/powerpoint/2010/main" val="2085695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A266B4-967F-6E5A-2E03-D166CBD5CE3F}"/>
              </a:ext>
            </a:extLst>
          </p:cNvPr>
          <p:cNvSpPr>
            <a:spLocks noGrp="1"/>
          </p:cNvSpPr>
          <p:nvPr>
            <p:ph type="title"/>
          </p:nvPr>
        </p:nvSpPr>
        <p:spPr/>
        <p:txBody>
          <a:bodyPr/>
          <a:lstStyle/>
          <a:p>
            <a:r>
              <a:rPr kumimoji="1" lang="ja-JP" altLang="en-US" dirty="0"/>
              <a:t>斐川地域における稲</a:t>
            </a:r>
            <a:r>
              <a:rPr kumimoji="1" lang="en-US" altLang="ja-JP" dirty="0"/>
              <a:t>WCS</a:t>
            </a:r>
            <a:r>
              <a:rPr kumimoji="1" lang="ja-JP" altLang="en-US" dirty="0"/>
              <a:t>生産</a:t>
            </a:r>
          </a:p>
        </p:txBody>
      </p:sp>
      <p:sp>
        <p:nvSpPr>
          <p:cNvPr id="3" name="コンテンツ プレースホルダー 2">
            <a:extLst>
              <a:ext uri="{FF2B5EF4-FFF2-40B4-BE49-F238E27FC236}">
                <a16:creationId xmlns:a16="http://schemas.microsoft.com/office/drawing/2014/main" id="{31B49089-B682-934F-2156-4281FDF219C4}"/>
              </a:ext>
            </a:extLst>
          </p:cNvPr>
          <p:cNvSpPr>
            <a:spLocks noGrp="1"/>
          </p:cNvSpPr>
          <p:nvPr>
            <p:ph idx="1"/>
          </p:nvPr>
        </p:nvSpPr>
        <p:spPr/>
        <p:txBody>
          <a:bodyPr>
            <a:normAutofit fontScale="92500" lnSpcReduction="10000"/>
          </a:bodyPr>
          <a:lstStyle/>
          <a:p>
            <a:pPr marL="0" indent="0">
              <a:buNone/>
            </a:pPr>
            <a:r>
              <a:rPr kumimoji="1" lang="ja-JP" altLang="en-US" sz="4000" dirty="0"/>
              <a:t>対象名　斐川町</a:t>
            </a:r>
            <a:r>
              <a:rPr kumimoji="1" lang="en-US" altLang="ja-JP" sz="4000" dirty="0"/>
              <a:t>WCS</a:t>
            </a:r>
            <a:r>
              <a:rPr kumimoji="1" lang="ja-JP" altLang="en-US" sz="4000" dirty="0"/>
              <a:t>生産協議会</a:t>
            </a:r>
            <a:endParaRPr kumimoji="1" lang="en-US" altLang="ja-JP" sz="4000" dirty="0"/>
          </a:p>
          <a:p>
            <a:pPr marL="0" indent="0">
              <a:buNone/>
            </a:pPr>
            <a:r>
              <a:rPr lang="ja-JP" altLang="en-US" sz="3600" dirty="0"/>
              <a:t>　　　</a:t>
            </a:r>
            <a:r>
              <a:rPr kumimoji="1" lang="ja-JP" altLang="en-US" sz="3600" dirty="0"/>
              <a:t>（事務局 </a:t>
            </a:r>
            <a:r>
              <a:rPr kumimoji="1" lang="en-US" altLang="ja-JP" sz="3600" dirty="0"/>
              <a:t>JA</a:t>
            </a:r>
            <a:r>
              <a:rPr kumimoji="1" lang="ja-JP" altLang="en-US" sz="3600" dirty="0"/>
              <a:t>しまね</a:t>
            </a:r>
            <a:r>
              <a:rPr lang="ja-JP" altLang="en-US" sz="3600" dirty="0"/>
              <a:t>斐川地区本部</a:t>
            </a:r>
            <a:r>
              <a:rPr kumimoji="1" lang="ja-JP" altLang="en-US" sz="3600" dirty="0"/>
              <a:t>）</a:t>
            </a:r>
            <a:endParaRPr kumimoji="1" lang="en-US" altLang="ja-JP" sz="3600" dirty="0"/>
          </a:p>
          <a:p>
            <a:pPr marL="0" indent="0">
              <a:buNone/>
            </a:pPr>
            <a:r>
              <a:rPr lang="ja-JP" altLang="en-US" sz="3600" dirty="0"/>
              <a:t>沿　革　</a:t>
            </a:r>
            <a:endParaRPr lang="en-US" altLang="ja-JP" sz="3600" dirty="0"/>
          </a:p>
          <a:p>
            <a:pPr marL="0" indent="0">
              <a:buNone/>
            </a:pPr>
            <a:r>
              <a:rPr lang="ja-JP" altLang="en-US" sz="3200" dirty="0"/>
              <a:t>　平成２９年　　　町内３農家が稲</a:t>
            </a:r>
            <a:r>
              <a:rPr lang="en-US" altLang="ja-JP" sz="3200" dirty="0"/>
              <a:t>WCS</a:t>
            </a:r>
            <a:r>
              <a:rPr lang="ja-JP" altLang="en-US" sz="3200" dirty="0"/>
              <a:t>の生産販売開始</a:t>
            </a:r>
            <a:endParaRPr lang="en-US" altLang="ja-JP" sz="3200" dirty="0"/>
          </a:p>
          <a:p>
            <a:pPr marL="0" indent="0">
              <a:buNone/>
            </a:pPr>
            <a:r>
              <a:rPr kumimoji="1" lang="ja-JP" altLang="en-US" sz="3200" dirty="0"/>
              <a:t>　　　・</a:t>
            </a:r>
            <a:endParaRPr kumimoji="1" lang="en-US" altLang="ja-JP" sz="3200" dirty="0"/>
          </a:p>
          <a:p>
            <a:pPr marL="0" indent="0">
              <a:buNone/>
            </a:pPr>
            <a:r>
              <a:rPr kumimoji="1" lang="ja-JP" altLang="en-US" sz="3200" dirty="0"/>
              <a:t>　　　・</a:t>
            </a:r>
            <a:endParaRPr kumimoji="1" lang="en-US" altLang="ja-JP" sz="3200" dirty="0"/>
          </a:p>
          <a:p>
            <a:pPr marL="0" indent="0">
              <a:buNone/>
            </a:pPr>
            <a:r>
              <a:rPr kumimoji="1" lang="ja-JP" altLang="en-US" sz="3200" dirty="0"/>
              <a:t>　令和    </a:t>
            </a:r>
            <a:r>
              <a:rPr kumimoji="1" lang="en-US" altLang="ja-JP" sz="3200" dirty="0"/>
              <a:t>5 </a:t>
            </a:r>
            <a:r>
              <a:rPr kumimoji="1" lang="ja-JP" altLang="en-US" sz="3200" dirty="0"/>
              <a:t>年  　　 </a:t>
            </a:r>
            <a:r>
              <a:rPr kumimoji="1" lang="en-US" altLang="ja-JP" sz="3200" dirty="0"/>
              <a:t>15</a:t>
            </a:r>
            <a:r>
              <a:rPr kumimoji="1" lang="ja-JP" altLang="en-US" sz="3200" dirty="0"/>
              <a:t>経営体　</a:t>
            </a:r>
            <a:r>
              <a:rPr lang="ja-JP" altLang="en-US" sz="3200" dirty="0"/>
              <a:t>栽培</a:t>
            </a:r>
            <a:r>
              <a:rPr kumimoji="1" lang="ja-JP" altLang="en-US" sz="3200" dirty="0"/>
              <a:t>面積１００</a:t>
            </a:r>
            <a:r>
              <a:rPr lang="ja-JP" altLang="en-US" sz="3200" dirty="0"/>
              <a:t>ｈａ</a:t>
            </a:r>
            <a:r>
              <a:rPr kumimoji="1" lang="ja-JP" altLang="en-US" sz="3200" dirty="0"/>
              <a:t>　</a:t>
            </a:r>
            <a:endParaRPr kumimoji="1" lang="en-US" altLang="ja-JP" sz="3200" dirty="0"/>
          </a:p>
          <a:p>
            <a:pPr marL="0" indent="0">
              <a:buNone/>
            </a:pPr>
            <a:r>
              <a:rPr lang="ja-JP" altLang="en-US" sz="3200" dirty="0"/>
              <a:t>　</a:t>
            </a:r>
            <a:r>
              <a:rPr kumimoji="1" lang="ja-JP" altLang="en-US" sz="3500" b="1" u="sng" dirty="0"/>
              <a:t>令和  </a:t>
            </a:r>
            <a:r>
              <a:rPr kumimoji="1" lang="ja-JP" altLang="en-US" sz="1700" b="1" u="sng" dirty="0"/>
              <a:t> </a:t>
            </a:r>
            <a:r>
              <a:rPr lang="ja-JP" altLang="en-US" sz="3500" b="1" u="sng" dirty="0"/>
              <a:t>同年</a:t>
            </a:r>
            <a:r>
              <a:rPr kumimoji="1" lang="en-US" altLang="ja-JP" sz="3500" b="1" u="sng" dirty="0"/>
              <a:t>12</a:t>
            </a:r>
            <a:r>
              <a:rPr kumimoji="1" lang="ja-JP" altLang="en-US" sz="3500" b="1" u="sng" dirty="0"/>
              <a:t>月　 本協議会を設立</a:t>
            </a:r>
            <a:endParaRPr kumimoji="1" lang="en-US" altLang="ja-JP" sz="3200" b="1" u="sng" dirty="0"/>
          </a:p>
        </p:txBody>
      </p:sp>
      <p:sp>
        <p:nvSpPr>
          <p:cNvPr id="4" name="スライド番号プレースホルダー 3">
            <a:extLst>
              <a:ext uri="{FF2B5EF4-FFF2-40B4-BE49-F238E27FC236}">
                <a16:creationId xmlns:a16="http://schemas.microsoft.com/office/drawing/2014/main" id="{DE342FFD-D020-50D9-BAFA-9699B2FD5CF5}"/>
              </a:ext>
            </a:extLst>
          </p:cNvPr>
          <p:cNvSpPr>
            <a:spLocks noGrp="1"/>
          </p:cNvSpPr>
          <p:nvPr>
            <p:ph type="sldNum" sz="quarter" idx="12"/>
          </p:nvPr>
        </p:nvSpPr>
        <p:spPr/>
        <p:txBody>
          <a:bodyPr/>
          <a:lstStyle/>
          <a:p>
            <a:fld id="{A4C2710D-8C65-468A-97C6-A91371AC11FD}" type="slidenum">
              <a:rPr kumimoji="1" lang="ja-JP" altLang="en-US" smtClean="0"/>
              <a:t>2</a:t>
            </a:fld>
            <a:endParaRPr kumimoji="1" lang="ja-JP" altLang="en-US"/>
          </a:p>
        </p:txBody>
      </p:sp>
      <p:sp>
        <p:nvSpPr>
          <p:cNvPr id="5" name="正方形/長方形 4">
            <a:extLst>
              <a:ext uri="{FF2B5EF4-FFF2-40B4-BE49-F238E27FC236}">
                <a16:creationId xmlns:a16="http://schemas.microsoft.com/office/drawing/2014/main" id="{A52FF3B3-6819-CAEF-BCFE-45488BA52125}"/>
              </a:ext>
            </a:extLst>
          </p:cNvPr>
          <p:cNvSpPr/>
          <p:nvPr/>
        </p:nvSpPr>
        <p:spPr>
          <a:xfrm>
            <a:off x="10080000" y="360000"/>
            <a:ext cx="1618129" cy="5378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状　況</a:t>
            </a:r>
          </a:p>
        </p:txBody>
      </p:sp>
    </p:spTree>
    <p:extLst>
      <p:ext uri="{BB962C8B-B14F-4D97-AF65-F5344CB8AC3E}">
        <p14:creationId xmlns:p14="http://schemas.microsoft.com/office/powerpoint/2010/main" val="2574217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DDE2462-1459-CD6E-6205-D6BE3D77B6EE}"/>
              </a:ext>
            </a:extLst>
          </p:cNvPr>
          <p:cNvSpPr>
            <a:spLocks noGrp="1"/>
          </p:cNvSpPr>
          <p:nvPr>
            <p:ph idx="1"/>
          </p:nvPr>
        </p:nvSpPr>
        <p:spPr>
          <a:xfrm>
            <a:off x="838200" y="679576"/>
            <a:ext cx="10515600" cy="5233543"/>
          </a:xfrm>
        </p:spPr>
        <p:txBody>
          <a:bodyPr>
            <a:normAutofit fontScale="92500" lnSpcReduction="20000"/>
          </a:bodyPr>
          <a:lstStyle/>
          <a:p>
            <a:pPr marL="0" indent="0">
              <a:buNone/>
            </a:pPr>
            <a:r>
              <a:rPr kumimoji="1" lang="ja-JP" altLang="en-US" sz="2800" dirty="0"/>
              <a:t>令和６年　　　栽培面積１２７ｈａ（販売）に拡大</a:t>
            </a:r>
            <a:r>
              <a:rPr kumimoji="1" lang="ja-JP" altLang="en-US" dirty="0"/>
              <a:t>　</a:t>
            </a:r>
            <a:endParaRPr kumimoji="1" lang="en-US" altLang="ja-JP" dirty="0"/>
          </a:p>
          <a:p>
            <a:pPr marL="0" indent="0">
              <a:buNone/>
            </a:pPr>
            <a:r>
              <a:rPr lang="ja-JP" altLang="en-US" dirty="0"/>
              <a:t> </a:t>
            </a:r>
            <a:endParaRPr lang="en-US" altLang="ja-JP" dirty="0"/>
          </a:p>
          <a:p>
            <a:pPr marL="0" indent="0">
              <a:buNone/>
            </a:pPr>
            <a:r>
              <a:rPr kumimoji="1" lang="ja-JP" altLang="en-US" dirty="0"/>
              <a:t>令和７年　　　生産者１３戸　畜産農家１</a:t>
            </a:r>
            <a:r>
              <a:rPr kumimoji="1" lang="en-US" altLang="ja-JP" dirty="0"/>
              <a:t>5</a:t>
            </a:r>
            <a:r>
              <a:rPr kumimoji="1" lang="ja-JP" altLang="en-US" dirty="0"/>
              <a:t>戸（市内２戸）</a:t>
            </a:r>
            <a:endParaRPr kumimoji="1" lang="en-US" altLang="ja-JP" dirty="0"/>
          </a:p>
          <a:p>
            <a:pPr marL="0" indent="0">
              <a:buNone/>
            </a:pPr>
            <a:r>
              <a:rPr kumimoji="1" lang="ja-JP" altLang="en-US" dirty="0"/>
              <a:t>　　　　　　　栽培面積１０２ｈａに減少</a:t>
            </a:r>
            <a:endParaRPr kumimoji="1" lang="en-US" altLang="ja-JP" dirty="0"/>
          </a:p>
          <a:p>
            <a:pPr marL="0" indent="0">
              <a:buNone/>
            </a:pPr>
            <a:endParaRPr lang="en-US" altLang="ja-JP" dirty="0"/>
          </a:p>
          <a:p>
            <a:pPr marL="0" indent="0">
              <a:buNone/>
            </a:pPr>
            <a:endParaRPr kumimoji="1" lang="en-US" altLang="ja-JP" dirty="0"/>
          </a:p>
          <a:p>
            <a:pPr marL="0" indent="0">
              <a:buNone/>
            </a:pPr>
            <a:r>
              <a:rPr kumimoji="1" lang="ja-JP" altLang="en-US" dirty="0"/>
              <a:t>　</a:t>
            </a:r>
          </a:p>
          <a:p>
            <a:pPr marL="0" indent="0">
              <a:buNone/>
            </a:pPr>
            <a:endParaRPr kumimoji="1" lang="en-US" altLang="ja-JP" sz="4400" dirty="0"/>
          </a:p>
          <a:p>
            <a:pPr marL="0" indent="0">
              <a:buNone/>
            </a:pPr>
            <a:r>
              <a:rPr kumimoji="1" lang="ja-JP" altLang="en-US" sz="3200" dirty="0"/>
              <a:t>　　令和７年生産期待量　　２，１５６トン</a:t>
            </a:r>
            <a:endParaRPr kumimoji="1" lang="en-US" altLang="ja-JP" sz="3200" dirty="0"/>
          </a:p>
          <a:p>
            <a:pPr marL="0" indent="0">
              <a:buNone/>
            </a:pPr>
            <a:r>
              <a:rPr kumimoji="1" lang="ja-JP" altLang="en-US" sz="3200" dirty="0"/>
              <a:t>　　　　　　</a:t>
            </a:r>
            <a:r>
              <a:rPr lang="ja-JP" altLang="en-US" sz="3200" dirty="0"/>
              <a:t>価　格</a:t>
            </a:r>
            <a:r>
              <a:rPr kumimoji="1" lang="ja-JP" altLang="en-US" sz="3200" dirty="0"/>
              <a:t>　　　　２，９</a:t>
            </a:r>
            <a:r>
              <a:rPr lang="ja-JP" altLang="en-US" sz="3200" dirty="0"/>
              <a:t>３２</a:t>
            </a:r>
            <a:r>
              <a:rPr kumimoji="1" lang="ja-JP" altLang="en-US" sz="3200" dirty="0"/>
              <a:t>万円</a:t>
            </a:r>
            <a:endParaRPr kumimoji="1" lang="en-US" altLang="ja-JP" sz="3200" dirty="0"/>
          </a:p>
          <a:p>
            <a:pPr marL="0" indent="0">
              <a:buNone/>
            </a:pPr>
            <a:r>
              <a:rPr lang="ja-JP" altLang="en-US" sz="3200" dirty="0"/>
              <a:t>　　</a:t>
            </a:r>
            <a:endParaRPr lang="en-US" altLang="ja-JP" sz="3200" dirty="0"/>
          </a:p>
          <a:p>
            <a:pPr marL="0" indent="0">
              <a:buNone/>
            </a:pPr>
            <a:r>
              <a:rPr lang="ja-JP" altLang="en-US" sz="2600" dirty="0"/>
              <a:t>          参考）斐川畜産部門販売計画１０</a:t>
            </a:r>
            <a:r>
              <a:rPr lang="en-US" altLang="ja-JP" sz="2600" dirty="0"/>
              <a:t>,</a:t>
            </a:r>
            <a:r>
              <a:rPr lang="ja-JP" altLang="en-US" sz="2600" dirty="0"/>
              <a:t>３００万円　</a:t>
            </a:r>
            <a:endParaRPr kumimoji="1" lang="ja-JP" altLang="en-US" sz="4400" dirty="0"/>
          </a:p>
        </p:txBody>
      </p:sp>
      <p:sp>
        <p:nvSpPr>
          <p:cNvPr id="4" name="スライド番号プレースホルダー 3">
            <a:extLst>
              <a:ext uri="{FF2B5EF4-FFF2-40B4-BE49-F238E27FC236}">
                <a16:creationId xmlns:a16="http://schemas.microsoft.com/office/drawing/2014/main" id="{AAB9EB6D-AE5D-10FF-9028-03F1DDEA1782}"/>
              </a:ext>
            </a:extLst>
          </p:cNvPr>
          <p:cNvSpPr>
            <a:spLocks noGrp="1"/>
          </p:cNvSpPr>
          <p:nvPr>
            <p:ph type="sldNum" sz="quarter" idx="12"/>
          </p:nvPr>
        </p:nvSpPr>
        <p:spPr/>
        <p:txBody>
          <a:bodyPr/>
          <a:lstStyle/>
          <a:p>
            <a:fld id="{A4C2710D-8C65-468A-97C6-A91371AC11FD}" type="slidenum">
              <a:rPr kumimoji="1" lang="ja-JP" altLang="en-US" smtClean="0"/>
              <a:t>3</a:t>
            </a:fld>
            <a:endParaRPr kumimoji="1" lang="ja-JP" altLang="en-US"/>
          </a:p>
        </p:txBody>
      </p:sp>
      <p:graphicFrame>
        <p:nvGraphicFramePr>
          <p:cNvPr id="2" name="図表 1">
            <a:extLst>
              <a:ext uri="{FF2B5EF4-FFF2-40B4-BE49-F238E27FC236}">
                <a16:creationId xmlns:a16="http://schemas.microsoft.com/office/drawing/2014/main" id="{8D283C05-CE61-B483-CBD9-C2D16E2B351E}"/>
              </a:ext>
            </a:extLst>
          </p:cNvPr>
          <p:cNvGraphicFramePr/>
          <p:nvPr>
            <p:extLst>
              <p:ext uri="{D42A27DB-BD31-4B8C-83A1-F6EECF244321}">
                <p14:modId xmlns:p14="http://schemas.microsoft.com/office/powerpoint/2010/main" val="2798504540"/>
              </p:ext>
            </p:extLst>
          </p:nvPr>
        </p:nvGraphicFramePr>
        <p:xfrm>
          <a:off x="1304300" y="679576"/>
          <a:ext cx="8775700" cy="58426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正方形/長方形 4">
            <a:extLst>
              <a:ext uri="{FF2B5EF4-FFF2-40B4-BE49-F238E27FC236}">
                <a16:creationId xmlns:a16="http://schemas.microsoft.com/office/drawing/2014/main" id="{27333DB8-A56C-4E2A-A4ED-C977CE6A84D4}"/>
              </a:ext>
            </a:extLst>
          </p:cNvPr>
          <p:cNvSpPr/>
          <p:nvPr/>
        </p:nvSpPr>
        <p:spPr>
          <a:xfrm>
            <a:off x="10080000" y="360000"/>
            <a:ext cx="1618129" cy="5378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状　況</a:t>
            </a:r>
          </a:p>
        </p:txBody>
      </p:sp>
    </p:spTree>
    <p:extLst>
      <p:ext uri="{BB962C8B-B14F-4D97-AF65-F5344CB8AC3E}">
        <p14:creationId xmlns:p14="http://schemas.microsoft.com/office/powerpoint/2010/main" val="1778045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5">
            <a:extLst>
              <a:ext uri="{FF2B5EF4-FFF2-40B4-BE49-F238E27FC236}">
                <a16:creationId xmlns:a16="http://schemas.microsoft.com/office/drawing/2014/main" id="{71DA2D2E-3F1B-B2C2-A4FC-4C0D98B265DD}"/>
              </a:ext>
            </a:extLst>
          </p:cNvPr>
          <p:cNvPicPr>
            <a:picLocks noGrp="1" noChangeAspect="1"/>
          </p:cNvPicPr>
          <p:nvPr>
            <p:ph idx="1"/>
          </p:nvPr>
        </p:nvPicPr>
        <p:blipFill>
          <a:blip r:embed="rId3"/>
          <a:stretch>
            <a:fillRect/>
          </a:stretch>
        </p:blipFill>
        <p:spPr>
          <a:xfrm>
            <a:off x="21925" y="-795528"/>
            <a:ext cx="12170075" cy="8449055"/>
          </a:xfrm>
        </p:spPr>
      </p:pic>
      <p:sp>
        <p:nvSpPr>
          <p:cNvPr id="4" name="スライド番号プレースホルダー 3">
            <a:extLst>
              <a:ext uri="{FF2B5EF4-FFF2-40B4-BE49-F238E27FC236}">
                <a16:creationId xmlns:a16="http://schemas.microsoft.com/office/drawing/2014/main" id="{5BC13E57-A1F2-6759-E8A8-A8B7E52FC681}"/>
              </a:ext>
            </a:extLst>
          </p:cNvPr>
          <p:cNvSpPr>
            <a:spLocks noGrp="1"/>
          </p:cNvSpPr>
          <p:nvPr>
            <p:ph type="sldNum" sz="quarter" idx="12"/>
          </p:nvPr>
        </p:nvSpPr>
        <p:spPr/>
        <p:txBody>
          <a:bodyPr/>
          <a:lstStyle/>
          <a:p>
            <a:fld id="{A4C2710D-8C65-468A-97C6-A91371AC11FD}" type="slidenum">
              <a:rPr kumimoji="1" lang="ja-JP" altLang="en-US" smtClean="0"/>
              <a:t>4</a:t>
            </a:fld>
            <a:endParaRPr kumimoji="1" lang="ja-JP" altLang="en-US"/>
          </a:p>
        </p:txBody>
      </p:sp>
      <p:sp>
        <p:nvSpPr>
          <p:cNvPr id="2" name="タイトル 1">
            <a:extLst>
              <a:ext uri="{FF2B5EF4-FFF2-40B4-BE49-F238E27FC236}">
                <a16:creationId xmlns:a16="http://schemas.microsoft.com/office/drawing/2014/main" id="{C9EA228F-BE6B-D719-FEDB-7BF17863FF2E}"/>
              </a:ext>
            </a:extLst>
          </p:cNvPr>
          <p:cNvSpPr>
            <a:spLocks noGrp="1"/>
          </p:cNvSpPr>
          <p:nvPr>
            <p:ph type="title"/>
          </p:nvPr>
        </p:nvSpPr>
        <p:spPr>
          <a:xfrm>
            <a:off x="655320" y="-171323"/>
            <a:ext cx="10515600" cy="1325563"/>
          </a:xfrm>
        </p:spPr>
        <p:txBody>
          <a:bodyPr/>
          <a:lstStyle/>
          <a:p>
            <a:r>
              <a:rPr kumimoji="1" lang="ja-JP" altLang="en-US" sz="4400" dirty="0"/>
              <a:t>斐川町</a:t>
            </a:r>
            <a:r>
              <a:rPr kumimoji="1" lang="en-US" altLang="ja-JP" sz="4400" dirty="0"/>
              <a:t>WCS</a:t>
            </a:r>
            <a:r>
              <a:rPr kumimoji="1" lang="ja-JP" altLang="en-US" sz="4400" dirty="0"/>
              <a:t>生産協議会　</a:t>
            </a:r>
            <a:r>
              <a:rPr lang="ja-JP" altLang="en-US" dirty="0"/>
              <a:t>生産地点</a:t>
            </a:r>
            <a:endParaRPr kumimoji="1" lang="ja-JP" altLang="en-US" dirty="0"/>
          </a:p>
        </p:txBody>
      </p:sp>
      <p:graphicFrame>
        <p:nvGraphicFramePr>
          <p:cNvPr id="3" name="コンテンツ プレースホルダー 4">
            <a:extLst>
              <a:ext uri="{FF2B5EF4-FFF2-40B4-BE49-F238E27FC236}">
                <a16:creationId xmlns:a16="http://schemas.microsoft.com/office/drawing/2014/main" id="{45E43664-9410-DA5D-5C42-B261D458D984}"/>
              </a:ext>
            </a:extLst>
          </p:cNvPr>
          <p:cNvGraphicFramePr>
            <a:graphicFrameLocks/>
          </p:cNvGraphicFramePr>
          <p:nvPr>
            <p:extLst>
              <p:ext uri="{D42A27DB-BD31-4B8C-83A1-F6EECF244321}">
                <p14:modId xmlns:p14="http://schemas.microsoft.com/office/powerpoint/2010/main" val="3087251157"/>
              </p:ext>
            </p:extLst>
          </p:nvPr>
        </p:nvGraphicFramePr>
        <p:xfrm>
          <a:off x="2267712" y="38991"/>
          <a:ext cx="6986016" cy="6819009"/>
        </p:xfrm>
        <a:graphic>
          <a:graphicData uri="http://schemas.openxmlformats.org/drawingml/2006/table">
            <a:tbl>
              <a:tblPr>
                <a:tableStyleId>{5C22544A-7EE6-4342-B048-85BDC9FD1C3A}</a:tableStyleId>
              </a:tblPr>
              <a:tblGrid>
                <a:gridCol w="3493008">
                  <a:extLst>
                    <a:ext uri="{9D8B030D-6E8A-4147-A177-3AD203B41FA5}">
                      <a16:colId xmlns:a16="http://schemas.microsoft.com/office/drawing/2014/main" val="1212885132"/>
                    </a:ext>
                  </a:extLst>
                </a:gridCol>
                <a:gridCol w="3493008">
                  <a:extLst>
                    <a:ext uri="{9D8B030D-6E8A-4147-A177-3AD203B41FA5}">
                      <a16:colId xmlns:a16="http://schemas.microsoft.com/office/drawing/2014/main" val="666846950"/>
                    </a:ext>
                  </a:extLst>
                </a:gridCol>
              </a:tblGrid>
              <a:tr h="771278">
                <a:tc>
                  <a:txBody>
                    <a:bodyPr/>
                    <a:lstStyle/>
                    <a:p>
                      <a:pPr algn="ctr" fontAlgn="b"/>
                      <a:r>
                        <a:rPr lang="ja-JP" altLang="en-US" sz="3200" u="none" strike="noStrike" dirty="0">
                          <a:effectLst/>
                        </a:rPr>
                        <a:t>供給先</a:t>
                      </a:r>
                      <a:endParaRPr lang="ja-JP" altLang="en-US" sz="32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solidFill>
                      <a:schemeClr val="accent5">
                        <a:lumMod val="40000"/>
                        <a:lumOff val="60000"/>
                      </a:schemeClr>
                    </a:solidFill>
                  </a:tcPr>
                </a:tc>
                <a:tc>
                  <a:txBody>
                    <a:bodyPr/>
                    <a:lstStyle/>
                    <a:p>
                      <a:pPr algn="ctr" fontAlgn="b"/>
                      <a:r>
                        <a:rPr lang="ja-JP" altLang="en-US" sz="3200" u="none" strike="noStrike" dirty="0">
                          <a:effectLst/>
                        </a:rPr>
                        <a:t>農家戸数</a:t>
                      </a:r>
                      <a:endParaRPr lang="ja-JP" altLang="en-US" sz="32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solidFill>
                      <a:schemeClr val="accent5">
                        <a:lumMod val="40000"/>
                        <a:lumOff val="60000"/>
                      </a:schemeClr>
                    </a:solidFill>
                  </a:tcPr>
                </a:tc>
                <a:extLst>
                  <a:ext uri="{0D108BD9-81ED-4DB2-BD59-A6C34878D82A}">
                    <a16:rowId xmlns:a16="http://schemas.microsoft.com/office/drawing/2014/main" val="2343230339"/>
                  </a:ext>
                </a:extLst>
              </a:tr>
              <a:tr h="771278">
                <a:tc>
                  <a:txBody>
                    <a:bodyPr/>
                    <a:lstStyle/>
                    <a:p>
                      <a:pPr algn="ctr" fontAlgn="b"/>
                      <a:r>
                        <a:rPr lang="ja-JP" altLang="en-US" sz="3200" u="none" strike="noStrike">
                          <a:effectLst/>
                        </a:rPr>
                        <a:t>雲南市</a:t>
                      </a:r>
                      <a:endParaRPr lang="ja-JP" altLang="en-US" sz="32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ctr" fontAlgn="b"/>
                      <a:r>
                        <a:rPr lang="en-US" altLang="ja-JP" sz="3200" b="0" i="0" u="none" strike="noStrike" dirty="0">
                          <a:solidFill>
                            <a:srgbClr val="000000"/>
                          </a:solidFill>
                          <a:effectLst/>
                          <a:latin typeface="Yu Gothic" panose="020B0400000000000000" pitchFamily="50" charset="-128"/>
                          <a:ea typeface="Yu Gothic" panose="020B0400000000000000" pitchFamily="50" charset="-128"/>
                        </a:rPr>
                        <a:t>5</a:t>
                      </a:r>
                    </a:p>
                  </a:txBody>
                  <a:tcPr marL="9525" marR="9525" marT="9525" marB="0" anchor="b"/>
                </a:tc>
                <a:extLst>
                  <a:ext uri="{0D108BD9-81ED-4DB2-BD59-A6C34878D82A}">
                    <a16:rowId xmlns:a16="http://schemas.microsoft.com/office/drawing/2014/main" val="2866142214"/>
                  </a:ext>
                </a:extLst>
              </a:tr>
              <a:tr h="771278">
                <a:tc>
                  <a:txBody>
                    <a:bodyPr/>
                    <a:lstStyle/>
                    <a:p>
                      <a:pPr algn="ctr" fontAlgn="b"/>
                      <a:r>
                        <a:rPr lang="ja-JP" altLang="en-US" sz="3200" u="none" strike="noStrike">
                          <a:effectLst/>
                        </a:rPr>
                        <a:t>大田市</a:t>
                      </a:r>
                      <a:endParaRPr lang="ja-JP" altLang="en-US" sz="32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ctr" fontAlgn="b"/>
                      <a:r>
                        <a:rPr lang="en-US" altLang="ja-JP" sz="3200" u="none" strike="noStrike">
                          <a:effectLst/>
                        </a:rPr>
                        <a:t>3</a:t>
                      </a:r>
                      <a:endParaRPr lang="en-US" altLang="ja-JP" sz="32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extLst>
                  <a:ext uri="{0D108BD9-81ED-4DB2-BD59-A6C34878D82A}">
                    <a16:rowId xmlns:a16="http://schemas.microsoft.com/office/drawing/2014/main" val="1071877019"/>
                  </a:ext>
                </a:extLst>
              </a:tr>
              <a:tr h="771278">
                <a:tc>
                  <a:txBody>
                    <a:bodyPr/>
                    <a:lstStyle/>
                    <a:p>
                      <a:pPr algn="ctr" fontAlgn="b"/>
                      <a:r>
                        <a:rPr lang="ja-JP" altLang="en-US" sz="3200" u="none" strike="noStrike">
                          <a:effectLst/>
                        </a:rPr>
                        <a:t>出雲市</a:t>
                      </a:r>
                      <a:endParaRPr lang="ja-JP" altLang="en-US" sz="32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ctr" fontAlgn="b"/>
                      <a:r>
                        <a:rPr lang="en-US" altLang="ja-JP" sz="3200" b="0" i="0" u="none" strike="noStrike" dirty="0">
                          <a:solidFill>
                            <a:srgbClr val="000000"/>
                          </a:solidFill>
                          <a:effectLst/>
                          <a:latin typeface="Yu Gothic" panose="020B0400000000000000" pitchFamily="50" charset="-128"/>
                          <a:ea typeface="Yu Gothic" panose="020B0400000000000000" pitchFamily="50" charset="-128"/>
                        </a:rPr>
                        <a:t>2</a:t>
                      </a:r>
                    </a:p>
                  </a:txBody>
                  <a:tcPr marL="9525" marR="9525" marT="9525" marB="0" anchor="b"/>
                </a:tc>
                <a:extLst>
                  <a:ext uri="{0D108BD9-81ED-4DB2-BD59-A6C34878D82A}">
                    <a16:rowId xmlns:a16="http://schemas.microsoft.com/office/drawing/2014/main" val="1514923219"/>
                  </a:ext>
                </a:extLst>
              </a:tr>
              <a:tr h="648785">
                <a:tc>
                  <a:txBody>
                    <a:bodyPr/>
                    <a:lstStyle/>
                    <a:p>
                      <a:pPr algn="ctr" fontAlgn="b"/>
                      <a:r>
                        <a:rPr lang="ja-JP" altLang="en-US" sz="3200" u="none" strike="noStrike">
                          <a:effectLst/>
                        </a:rPr>
                        <a:t>奥出雲町</a:t>
                      </a:r>
                      <a:endParaRPr lang="ja-JP" altLang="en-US" sz="32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ctr" fontAlgn="b"/>
                      <a:r>
                        <a:rPr lang="en-US" altLang="ja-JP" sz="3200" u="none" strike="noStrike">
                          <a:effectLst/>
                        </a:rPr>
                        <a:t>2</a:t>
                      </a:r>
                      <a:endParaRPr lang="en-US" altLang="ja-JP" sz="32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extLst>
                  <a:ext uri="{0D108BD9-81ED-4DB2-BD59-A6C34878D82A}">
                    <a16:rowId xmlns:a16="http://schemas.microsoft.com/office/drawing/2014/main" val="1546070293"/>
                  </a:ext>
                </a:extLst>
              </a:tr>
              <a:tr h="771278">
                <a:tc>
                  <a:txBody>
                    <a:bodyPr/>
                    <a:lstStyle/>
                    <a:p>
                      <a:pPr algn="ctr" fontAlgn="b"/>
                      <a:r>
                        <a:rPr lang="ja-JP" altLang="en-US" sz="3200" u="none" strike="noStrike">
                          <a:effectLst/>
                        </a:rPr>
                        <a:t>飯南町</a:t>
                      </a:r>
                      <a:endParaRPr lang="ja-JP" altLang="en-US" sz="32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ctr" fontAlgn="b"/>
                      <a:r>
                        <a:rPr lang="en-US" altLang="ja-JP" sz="3200" u="none" strike="noStrike" dirty="0">
                          <a:effectLst/>
                        </a:rPr>
                        <a:t>2</a:t>
                      </a:r>
                      <a:endParaRPr lang="en-US" altLang="ja-JP" sz="32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tc>
                <a:extLst>
                  <a:ext uri="{0D108BD9-81ED-4DB2-BD59-A6C34878D82A}">
                    <a16:rowId xmlns:a16="http://schemas.microsoft.com/office/drawing/2014/main" val="2767981856"/>
                  </a:ext>
                </a:extLst>
              </a:tr>
              <a:tr h="771278">
                <a:tc>
                  <a:txBody>
                    <a:bodyPr/>
                    <a:lstStyle/>
                    <a:p>
                      <a:pPr algn="ctr" fontAlgn="b"/>
                      <a:r>
                        <a:rPr lang="ja-JP" altLang="en-US" sz="3200" u="none" strike="noStrike">
                          <a:effectLst/>
                        </a:rPr>
                        <a:t>西ノ島町</a:t>
                      </a:r>
                      <a:endParaRPr lang="ja-JP" altLang="en-US" sz="32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ctr" fontAlgn="b"/>
                      <a:r>
                        <a:rPr lang="en-US" altLang="ja-JP" sz="3200" u="none" strike="noStrike" dirty="0">
                          <a:effectLst/>
                        </a:rPr>
                        <a:t>1</a:t>
                      </a:r>
                      <a:endParaRPr lang="en-US" altLang="ja-JP" sz="32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tc>
                <a:extLst>
                  <a:ext uri="{0D108BD9-81ED-4DB2-BD59-A6C34878D82A}">
                    <a16:rowId xmlns:a16="http://schemas.microsoft.com/office/drawing/2014/main" val="2640486217"/>
                  </a:ext>
                </a:extLst>
              </a:tr>
              <a:tr h="771278">
                <a:tc>
                  <a:txBody>
                    <a:bodyPr/>
                    <a:lstStyle/>
                    <a:p>
                      <a:pPr algn="ctr" fontAlgn="b"/>
                      <a:r>
                        <a:rPr lang="ja-JP" altLang="en-US" sz="3200" u="none" strike="noStrike">
                          <a:effectLst/>
                        </a:rPr>
                        <a:t>知夫村</a:t>
                      </a:r>
                      <a:endParaRPr lang="ja-JP" altLang="en-US" sz="3200" b="0" i="0" u="none" strike="noStrike">
                        <a:solidFill>
                          <a:srgbClr val="000000"/>
                        </a:solidFill>
                        <a:effectLst/>
                        <a:latin typeface="Yu Gothic" panose="020B0400000000000000" pitchFamily="50" charset="-128"/>
                        <a:ea typeface="Yu Gothic" panose="020B0400000000000000" pitchFamily="50" charset="-128"/>
                      </a:endParaRPr>
                    </a:p>
                  </a:txBody>
                  <a:tcPr marL="9525" marR="9525" marT="9525" marB="0" anchor="b"/>
                </a:tc>
                <a:tc>
                  <a:txBody>
                    <a:bodyPr/>
                    <a:lstStyle/>
                    <a:p>
                      <a:pPr algn="ctr" fontAlgn="b"/>
                      <a:r>
                        <a:rPr lang="en-US" altLang="ja-JP" sz="3200" u="none" strike="noStrike" dirty="0">
                          <a:effectLst/>
                        </a:rPr>
                        <a:t>1</a:t>
                      </a:r>
                      <a:endParaRPr lang="en-US" altLang="ja-JP" sz="32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tc>
                <a:extLst>
                  <a:ext uri="{0D108BD9-81ED-4DB2-BD59-A6C34878D82A}">
                    <a16:rowId xmlns:a16="http://schemas.microsoft.com/office/drawing/2014/main" val="909399677"/>
                  </a:ext>
                </a:extLst>
              </a:tr>
              <a:tr h="771278">
                <a:tc>
                  <a:txBody>
                    <a:bodyPr/>
                    <a:lstStyle/>
                    <a:p>
                      <a:pPr algn="ctr" fontAlgn="b"/>
                      <a:r>
                        <a:rPr lang="ja-JP" altLang="en-US" sz="3200" u="none" strike="noStrike" dirty="0">
                          <a:effectLst/>
                        </a:rPr>
                        <a:t>計</a:t>
                      </a:r>
                      <a:endParaRPr lang="ja-JP" altLang="en-US" sz="32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solidFill>
                      <a:schemeClr val="accent5">
                        <a:lumMod val="40000"/>
                        <a:lumOff val="60000"/>
                      </a:schemeClr>
                    </a:solidFill>
                  </a:tcPr>
                </a:tc>
                <a:tc>
                  <a:txBody>
                    <a:bodyPr/>
                    <a:lstStyle/>
                    <a:p>
                      <a:pPr algn="ctr" fontAlgn="b"/>
                      <a:r>
                        <a:rPr lang="en-US" altLang="ja-JP" sz="3200" u="none" strike="noStrike" dirty="0">
                          <a:effectLst/>
                        </a:rPr>
                        <a:t>16</a:t>
                      </a:r>
                      <a:endParaRPr lang="en-US" altLang="ja-JP" sz="3200" b="0" i="0" u="none" strike="noStrike" dirty="0">
                        <a:solidFill>
                          <a:srgbClr val="000000"/>
                        </a:solidFill>
                        <a:effectLst/>
                        <a:latin typeface="Yu Gothic" panose="020B0400000000000000" pitchFamily="50" charset="-128"/>
                        <a:ea typeface="Yu Gothic" panose="020B0400000000000000" pitchFamily="50" charset="-128"/>
                      </a:endParaRPr>
                    </a:p>
                  </a:txBody>
                  <a:tcPr marL="9525" marR="9525" marT="9525" marB="0" anchor="b">
                    <a:solidFill>
                      <a:schemeClr val="accent5">
                        <a:lumMod val="40000"/>
                        <a:lumOff val="60000"/>
                      </a:schemeClr>
                    </a:solidFill>
                  </a:tcPr>
                </a:tc>
                <a:extLst>
                  <a:ext uri="{0D108BD9-81ED-4DB2-BD59-A6C34878D82A}">
                    <a16:rowId xmlns:a16="http://schemas.microsoft.com/office/drawing/2014/main" val="3127881875"/>
                  </a:ext>
                </a:extLst>
              </a:tr>
            </a:tbl>
          </a:graphicData>
        </a:graphic>
      </p:graphicFrame>
      <p:sp>
        <p:nvSpPr>
          <p:cNvPr id="5" name="正方形/長方形 4">
            <a:extLst>
              <a:ext uri="{FF2B5EF4-FFF2-40B4-BE49-F238E27FC236}">
                <a16:creationId xmlns:a16="http://schemas.microsoft.com/office/drawing/2014/main" id="{B90F941C-0EF3-20D4-72E9-823BE48118AF}"/>
              </a:ext>
            </a:extLst>
          </p:cNvPr>
          <p:cNvSpPr/>
          <p:nvPr/>
        </p:nvSpPr>
        <p:spPr>
          <a:xfrm>
            <a:off x="10080000" y="360000"/>
            <a:ext cx="1618129" cy="5378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状　況</a:t>
            </a:r>
          </a:p>
        </p:txBody>
      </p:sp>
    </p:spTree>
    <p:extLst>
      <p:ext uri="{BB962C8B-B14F-4D97-AF65-F5344CB8AC3E}">
        <p14:creationId xmlns:p14="http://schemas.microsoft.com/office/powerpoint/2010/main" val="1596808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6CAA563B-1C8F-FA0F-4B5E-88CFC4355630}"/>
              </a:ext>
            </a:extLst>
          </p:cNvPr>
          <p:cNvSpPr>
            <a:spLocks noGrp="1"/>
          </p:cNvSpPr>
          <p:nvPr>
            <p:ph type="title"/>
          </p:nvPr>
        </p:nvSpPr>
        <p:spPr/>
        <p:txBody>
          <a:bodyPr/>
          <a:lstStyle/>
          <a:p>
            <a:r>
              <a:rPr lang="ja-JP" altLang="en-US" dirty="0"/>
              <a:t>栽培スケジュール</a:t>
            </a:r>
          </a:p>
        </p:txBody>
      </p:sp>
      <p:sp>
        <p:nvSpPr>
          <p:cNvPr id="5" name="コンテンツ プレースホルダー 4">
            <a:extLst>
              <a:ext uri="{FF2B5EF4-FFF2-40B4-BE49-F238E27FC236}">
                <a16:creationId xmlns:a16="http://schemas.microsoft.com/office/drawing/2014/main" id="{8B945A11-A50F-40DC-F376-D3EA3928FA0A}"/>
              </a:ext>
            </a:extLst>
          </p:cNvPr>
          <p:cNvSpPr>
            <a:spLocks noGrp="1"/>
          </p:cNvSpPr>
          <p:nvPr>
            <p:ph idx="1"/>
          </p:nvPr>
        </p:nvSpPr>
        <p:spPr/>
        <p:txBody>
          <a:bodyPr>
            <a:normAutofit fontScale="77500" lnSpcReduction="20000"/>
          </a:bodyPr>
          <a:lstStyle/>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r>
              <a:rPr lang="ja-JP" altLang="en-US" dirty="0"/>
              <a:t>主食用品種は牛が消化できないモミが多い　</a:t>
            </a:r>
            <a:endParaRPr lang="en-US" altLang="ja-JP" dirty="0"/>
          </a:p>
          <a:p>
            <a:pPr marL="0" indent="0">
              <a:buNone/>
            </a:pPr>
            <a:r>
              <a:rPr lang="ja-JP" altLang="en-US" dirty="0"/>
              <a:t>　→　モミが熟さないうちに収穫　</a:t>
            </a:r>
            <a:r>
              <a:rPr lang="ja-JP" altLang="en-US" b="1" dirty="0"/>
              <a:t>収穫適期が短い</a:t>
            </a:r>
            <a:endParaRPr lang="en-US" altLang="ja-JP" b="1" dirty="0"/>
          </a:p>
          <a:p>
            <a:pPr marL="0" indent="0">
              <a:buNone/>
            </a:pPr>
            <a:endParaRPr lang="en-US" altLang="ja-JP" dirty="0"/>
          </a:p>
          <a:p>
            <a:r>
              <a:rPr lang="ja-JP" altLang="en-US" dirty="0"/>
              <a:t>イネ</a:t>
            </a:r>
            <a:r>
              <a:rPr lang="en-US" altLang="ja-JP" dirty="0"/>
              <a:t>WCS</a:t>
            </a:r>
            <a:r>
              <a:rPr lang="ja-JP" altLang="en-US" dirty="0"/>
              <a:t>用</a:t>
            </a:r>
            <a:r>
              <a:rPr lang="ja-JP" altLang="en-US" u="sng" dirty="0"/>
              <a:t>極短穂型</a:t>
            </a:r>
            <a:r>
              <a:rPr lang="ja-JP" altLang="en-US" dirty="0"/>
              <a:t>品種　つきはやか、たちすずか　</a:t>
            </a:r>
            <a:endParaRPr lang="en-US" altLang="ja-JP" dirty="0"/>
          </a:p>
          <a:p>
            <a:pPr marL="0" indent="0">
              <a:buNone/>
            </a:pPr>
            <a:r>
              <a:rPr lang="ja-JP" altLang="en-US" dirty="0"/>
              <a:t>　→　モミの成熟とは無関係に収穫　</a:t>
            </a:r>
            <a:r>
              <a:rPr lang="ja-JP" altLang="en-US" b="1" dirty="0"/>
              <a:t>収穫適期が長く、天候に左右されにくい</a:t>
            </a:r>
            <a:endParaRPr lang="en-US" altLang="ja-JP" b="1" dirty="0"/>
          </a:p>
          <a:p>
            <a:pPr marL="0" indent="0">
              <a:buNone/>
            </a:pPr>
            <a:r>
              <a:rPr lang="ja-JP" altLang="en-US" b="1" dirty="0"/>
              <a:t>　　　　　　　　　　　　　　　　　サイレージ品質が良い　</a:t>
            </a:r>
          </a:p>
        </p:txBody>
      </p:sp>
      <p:sp>
        <p:nvSpPr>
          <p:cNvPr id="4" name="スライド番号プレースホルダー 3">
            <a:extLst>
              <a:ext uri="{FF2B5EF4-FFF2-40B4-BE49-F238E27FC236}">
                <a16:creationId xmlns:a16="http://schemas.microsoft.com/office/drawing/2014/main" id="{8C7C4CAF-7DA4-519C-37F7-CE6787ACC595}"/>
              </a:ext>
            </a:extLst>
          </p:cNvPr>
          <p:cNvSpPr>
            <a:spLocks noGrp="1"/>
          </p:cNvSpPr>
          <p:nvPr>
            <p:ph type="sldNum" sz="quarter" idx="12"/>
          </p:nvPr>
        </p:nvSpPr>
        <p:spPr/>
        <p:txBody>
          <a:bodyPr/>
          <a:lstStyle/>
          <a:p>
            <a:fld id="{A4C2710D-8C65-468A-97C6-A91371AC11FD}" type="slidenum">
              <a:rPr kumimoji="1" lang="ja-JP" altLang="en-US" smtClean="0"/>
              <a:t>5</a:t>
            </a:fld>
            <a:endParaRPr kumimoji="1" lang="ja-JP" altLang="en-US"/>
          </a:p>
        </p:txBody>
      </p:sp>
      <p:pic>
        <p:nvPicPr>
          <p:cNvPr id="8" name="図 7">
            <a:extLst>
              <a:ext uri="{FF2B5EF4-FFF2-40B4-BE49-F238E27FC236}">
                <a16:creationId xmlns:a16="http://schemas.microsoft.com/office/drawing/2014/main" id="{F83AC7B1-C71E-D9A0-3EB8-72326A5156AC}"/>
              </a:ext>
            </a:extLst>
          </p:cNvPr>
          <p:cNvPicPr>
            <a:picLocks noChangeAspect="1"/>
          </p:cNvPicPr>
          <p:nvPr/>
        </p:nvPicPr>
        <p:blipFill>
          <a:blip r:embed="rId3"/>
          <a:stretch>
            <a:fillRect/>
          </a:stretch>
        </p:blipFill>
        <p:spPr>
          <a:xfrm>
            <a:off x="581025" y="2209388"/>
            <a:ext cx="11143749" cy="1692052"/>
          </a:xfrm>
          <a:prstGeom prst="rect">
            <a:avLst/>
          </a:prstGeom>
        </p:spPr>
      </p:pic>
      <p:pic>
        <p:nvPicPr>
          <p:cNvPr id="2" name="グラフィックス 1">
            <a:extLst>
              <a:ext uri="{FF2B5EF4-FFF2-40B4-BE49-F238E27FC236}">
                <a16:creationId xmlns:a16="http://schemas.microsoft.com/office/drawing/2014/main" id="{7A001583-36DF-0054-B0CC-4BD65EE210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809" y="0"/>
            <a:ext cx="11414180" cy="6858000"/>
          </a:xfrm>
          <a:prstGeom prst="rect">
            <a:avLst/>
          </a:prstGeom>
        </p:spPr>
      </p:pic>
      <p:sp>
        <p:nvSpPr>
          <p:cNvPr id="6" name="正方形/長方形 5">
            <a:extLst>
              <a:ext uri="{FF2B5EF4-FFF2-40B4-BE49-F238E27FC236}">
                <a16:creationId xmlns:a16="http://schemas.microsoft.com/office/drawing/2014/main" id="{9D938630-8FAF-3140-6852-EE7D4AE66E78}"/>
              </a:ext>
            </a:extLst>
          </p:cNvPr>
          <p:cNvSpPr/>
          <p:nvPr/>
        </p:nvSpPr>
        <p:spPr>
          <a:xfrm>
            <a:off x="10080000" y="360000"/>
            <a:ext cx="1618129" cy="5378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rPr>
              <a:t>活動の力点</a:t>
            </a:r>
            <a:endParaRPr kumimoji="1" lang="ja-JP" altLang="en-US" b="1" dirty="0">
              <a:solidFill>
                <a:schemeClr val="tx1"/>
              </a:solidFill>
            </a:endParaRPr>
          </a:p>
        </p:txBody>
      </p:sp>
    </p:spTree>
    <p:extLst>
      <p:ext uri="{BB962C8B-B14F-4D97-AF65-F5344CB8AC3E}">
        <p14:creationId xmlns:p14="http://schemas.microsoft.com/office/powerpoint/2010/main" val="366832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BF92DF-30DD-79CA-56EF-F9B411E4583F}"/>
              </a:ext>
            </a:extLst>
          </p:cNvPr>
          <p:cNvSpPr>
            <a:spLocks noGrp="1"/>
          </p:cNvSpPr>
          <p:nvPr>
            <p:ph type="title"/>
          </p:nvPr>
        </p:nvSpPr>
        <p:spPr/>
        <p:txBody>
          <a:bodyPr/>
          <a:lstStyle/>
          <a:p>
            <a:pPr algn="ctr"/>
            <a:r>
              <a:rPr kumimoji="1" lang="ja-JP" altLang="en-US" dirty="0"/>
              <a:t>極短穂種の収穫期に対する</a:t>
            </a:r>
            <a:br>
              <a:rPr kumimoji="1" lang="en-US" altLang="ja-JP" dirty="0"/>
            </a:br>
            <a:r>
              <a:rPr kumimoji="1" lang="ja-JP" altLang="en-US" dirty="0"/>
              <a:t>畜産農家の意見</a:t>
            </a:r>
          </a:p>
        </p:txBody>
      </p:sp>
      <p:sp>
        <p:nvSpPr>
          <p:cNvPr id="4" name="スライド番号プレースホルダー 3">
            <a:extLst>
              <a:ext uri="{FF2B5EF4-FFF2-40B4-BE49-F238E27FC236}">
                <a16:creationId xmlns:a16="http://schemas.microsoft.com/office/drawing/2014/main" id="{DF71BF23-8DAE-C507-E328-B840A8D59698}"/>
              </a:ext>
            </a:extLst>
          </p:cNvPr>
          <p:cNvSpPr>
            <a:spLocks noGrp="1"/>
          </p:cNvSpPr>
          <p:nvPr>
            <p:ph type="sldNum" sz="quarter" idx="12"/>
          </p:nvPr>
        </p:nvSpPr>
        <p:spPr/>
        <p:txBody>
          <a:bodyPr/>
          <a:lstStyle/>
          <a:p>
            <a:fld id="{A4C2710D-8C65-468A-97C6-A91371AC11FD}" type="slidenum">
              <a:rPr kumimoji="1" lang="ja-JP" altLang="en-US" smtClean="0"/>
              <a:t>6</a:t>
            </a:fld>
            <a:endParaRPr kumimoji="1" lang="ja-JP" altLang="en-US"/>
          </a:p>
        </p:txBody>
      </p:sp>
      <p:graphicFrame>
        <p:nvGraphicFramePr>
          <p:cNvPr id="8" name="コンテンツ プレースホルダー 7">
            <a:extLst>
              <a:ext uri="{FF2B5EF4-FFF2-40B4-BE49-F238E27FC236}">
                <a16:creationId xmlns:a16="http://schemas.microsoft.com/office/drawing/2014/main" id="{047FB92D-0666-42B7-A85A-6DE6CE8C995D}"/>
              </a:ext>
            </a:extLst>
          </p:cNvPr>
          <p:cNvGraphicFramePr>
            <a:graphicFrameLocks noGrp="1"/>
          </p:cNvGraphicFramePr>
          <p:nvPr>
            <p:ph idx="1"/>
            <p:extLst>
              <p:ext uri="{D42A27DB-BD31-4B8C-83A1-F6EECF244321}">
                <p14:modId xmlns:p14="http://schemas.microsoft.com/office/powerpoint/2010/main" val="3972952652"/>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pic>
        <p:nvPicPr>
          <p:cNvPr id="3" name="図 2">
            <a:extLst>
              <a:ext uri="{FF2B5EF4-FFF2-40B4-BE49-F238E27FC236}">
                <a16:creationId xmlns:a16="http://schemas.microsoft.com/office/drawing/2014/main" id="{6FC1E7E7-37A4-E584-1509-804B3C5C8651}"/>
              </a:ext>
            </a:extLst>
          </p:cNvPr>
          <p:cNvPicPr>
            <a:picLocks noChangeAspect="1"/>
          </p:cNvPicPr>
          <p:nvPr/>
        </p:nvPicPr>
        <p:blipFill>
          <a:blip r:embed="rId4"/>
          <a:stretch>
            <a:fillRect/>
          </a:stretch>
        </p:blipFill>
        <p:spPr>
          <a:xfrm>
            <a:off x="2426208" y="0"/>
            <a:ext cx="7339584" cy="6858000"/>
          </a:xfrm>
          <a:prstGeom prst="rect">
            <a:avLst/>
          </a:prstGeom>
        </p:spPr>
      </p:pic>
      <p:sp>
        <p:nvSpPr>
          <p:cNvPr id="13" name="正方形/長方形 12">
            <a:extLst>
              <a:ext uri="{FF2B5EF4-FFF2-40B4-BE49-F238E27FC236}">
                <a16:creationId xmlns:a16="http://schemas.microsoft.com/office/drawing/2014/main" id="{F5EBA140-439C-B1EC-0413-E50D1953E84D}"/>
              </a:ext>
            </a:extLst>
          </p:cNvPr>
          <p:cNvSpPr/>
          <p:nvPr/>
        </p:nvSpPr>
        <p:spPr>
          <a:xfrm>
            <a:off x="588264" y="0"/>
            <a:ext cx="10765536" cy="6858000"/>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JP" altLang="en-US" dirty="0">
                <a:solidFill>
                  <a:schemeClr val="tx1"/>
                </a:solidFill>
              </a:rPr>
              <a:t>（</a:t>
            </a:r>
            <a:r>
              <a:rPr kumimoji="1" lang="ja-JP" altLang="en-US" sz="2400" dirty="0">
                <a:solidFill>
                  <a:schemeClr val="tx1"/>
                </a:solidFill>
              </a:rPr>
              <a:t>一社）日本草地畜産種子協会からの回答</a:t>
            </a:r>
          </a:p>
          <a:p>
            <a:pPr algn="ctr"/>
            <a:endParaRPr kumimoji="1" lang="ja-JP" altLang="en-US" dirty="0">
              <a:solidFill>
                <a:schemeClr val="tx1"/>
              </a:solidFill>
            </a:endParaRPr>
          </a:p>
          <a:p>
            <a:pPr algn="ctr"/>
            <a:endParaRPr kumimoji="1" lang="ja-JP" altLang="en-US" dirty="0">
              <a:solidFill>
                <a:schemeClr val="tx1"/>
              </a:solidFill>
            </a:endParaRPr>
          </a:p>
          <a:p>
            <a:pPr algn="ctr"/>
            <a:r>
              <a:rPr kumimoji="1" lang="ja-JP" altLang="en-US" sz="3200" b="1" u="sng" dirty="0">
                <a:solidFill>
                  <a:schemeClr val="tx1"/>
                </a:solidFill>
              </a:rPr>
              <a:t>「つきはやか」</a:t>
            </a:r>
            <a:r>
              <a:rPr kumimoji="1" lang="ja-JP" altLang="en-US" dirty="0">
                <a:solidFill>
                  <a:schemeClr val="tx1"/>
                </a:solidFill>
              </a:rPr>
              <a:t>は極短穂突然変異体由来の遺伝子を保有しており、</a:t>
            </a:r>
          </a:p>
          <a:p>
            <a:pPr algn="ctr"/>
            <a:endParaRPr kumimoji="1" lang="ja-JP" altLang="en-US" dirty="0">
              <a:solidFill>
                <a:schemeClr val="tx1"/>
              </a:solidFill>
            </a:endParaRPr>
          </a:p>
          <a:p>
            <a:pPr algn="ctr"/>
            <a:r>
              <a:rPr kumimoji="1" lang="ja-JP" altLang="en-US" dirty="0">
                <a:solidFill>
                  <a:schemeClr val="tx1"/>
                </a:solidFill>
              </a:rPr>
              <a:t>従来型の品種に比べて茎葉の糖含有率が高く良好なサイレージ発酵が期待できる、</a:t>
            </a:r>
          </a:p>
          <a:p>
            <a:pPr algn="ctr"/>
            <a:endParaRPr kumimoji="1" lang="ja-JP" altLang="en-US" dirty="0">
              <a:solidFill>
                <a:schemeClr val="tx1"/>
              </a:solidFill>
            </a:endParaRPr>
          </a:p>
          <a:p>
            <a:pPr algn="ctr"/>
            <a:r>
              <a:rPr kumimoji="1" lang="ja-JP" altLang="en-US" dirty="0">
                <a:solidFill>
                  <a:schemeClr val="tx1"/>
                </a:solidFill>
              </a:rPr>
              <a:t>繊維の消化性が高いといった極短穂茎葉型の特徴を有していることなどから、</a:t>
            </a:r>
          </a:p>
          <a:p>
            <a:pPr algn="ctr"/>
            <a:endParaRPr kumimoji="1" lang="ja-JP" altLang="en-US" dirty="0">
              <a:solidFill>
                <a:schemeClr val="tx1"/>
              </a:solidFill>
            </a:endParaRPr>
          </a:p>
          <a:p>
            <a:pPr algn="ctr"/>
            <a:r>
              <a:rPr kumimoji="1" lang="ja-JP" altLang="en-US" dirty="0">
                <a:solidFill>
                  <a:schemeClr val="tx1"/>
                </a:solidFill>
              </a:rPr>
              <a:t>極短穂茎葉型品種とされます</a:t>
            </a:r>
            <a:r>
              <a:rPr kumimoji="1" lang="ja-JP" altLang="en-US" sz="2800" b="1" u="sng" dirty="0">
                <a:solidFill>
                  <a:schemeClr val="tx1"/>
                </a:solidFill>
              </a:rPr>
              <a:t>収穫時期</a:t>
            </a:r>
            <a:r>
              <a:rPr kumimoji="1" lang="ja-JP" altLang="en-US" sz="2400" dirty="0">
                <a:solidFill>
                  <a:schemeClr val="tx1"/>
                </a:solidFill>
              </a:rPr>
              <a:t>については、</a:t>
            </a:r>
          </a:p>
          <a:p>
            <a:pPr algn="ctr"/>
            <a:endParaRPr kumimoji="1" lang="ja-JP" altLang="en-US" sz="2400" dirty="0">
              <a:solidFill>
                <a:schemeClr val="tx1"/>
              </a:solidFill>
            </a:endParaRPr>
          </a:p>
          <a:p>
            <a:pPr algn="ctr"/>
            <a:r>
              <a:rPr kumimoji="1" lang="ja-JP" altLang="en-US" sz="2800" b="1" u="sng" dirty="0">
                <a:solidFill>
                  <a:schemeClr val="tx1"/>
                </a:solidFill>
              </a:rPr>
              <a:t>他の極短穂茎葉型品種と同様、</a:t>
            </a:r>
          </a:p>
          <a:p>
            <a:pPr algn="ctr"/>
            <a:endParaRPr kumimoji="1" lang="ja-JP" altLang="en-US" sz="2800" u="sng" dirty="0">
              <a:solidFill>
                <a:schemeClr val="tx1"/>
              </a:solidFill>
            </a:endParaRPr>
          </a:p>
          <a:p>
            <a:pPr algn="ctr"/>
            <a:r>
              <a:rPr kumimoji="1" lang="ja-JP" altLang="en-US" sz="2800" b="1" u="sng" dirty="0">
                <a:solidFill>
                  <a:schemeClr val="tx1"/>
                </a:solidFill>
              </a:rPr>
              <a:t>糖含量が高まる出穂後３０日以降を目安としてください。</a:t>
            </a:r>
          </a:p>
          <a:p>
            <a:pPr algn="ctr"/>
            <a:endParaRPr kumimoji="1" lang="ja-JP" altLang="en-US" dirty="0">
              <a:solidFill>
                <a:schemeClr val="tx1"/>
              </a:solidFill>
            </a:endParaRPr>
          </a:p>
        </p:txBody>
      </p:sp>
      <p:sp>
        <p:nvSpPr>
          <p:cNvPr id="5" name="正方形/長方形 4">
            <a:extLst>
              <a:ext uri="{FF2B5EF4-FFF2-40B4-BE49-F238E27FC236}">
                <a16:creationId xmlns:a16="http://schemas.microsoft.com/office/drawing/2014/main" id="{1E3A8EA4-C7AF-7929-5A7A-0499D87158E8}"/>
              </a:ext>
            </a:extLst>
          </p:cNvPr>
          <p:cNvSpPr/>
          <p:nvPr/>
        </p:nvSpPr>
        <p:spPr>
          <a:xfrm>
            <a:off x="10080000" y="360000"/>
            <a:ext cx="1618129" cy="5378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rPr>
              <a:t>活動の力点</a:t>
            </a:r>
            <a:endParaRPr kumimoji="1" lang="ja-JP" altLang="en-US" b="1" dirty="0">
              <a:solidFill>
                <a:schemeClr val="tx1"/>
              </a:solidFill>
            </a:endParaRPr>
          </a:p>
        </p:txBody>
      </p:sp>
    </p:spTree>
    <p:extLst>
      <p:ext uri="{BB962C8B-B14F-4D97-AF65-F5344CB8AC3E}">
        <p14:creationId xmlns:p14="http://schemas.microsoft.com/office/powerpoint/2010/main" val="969610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61CCC2A7-E5EE-E83E-4677-DD578B597CAD}"/>
              </a:ext>
            </a:extLst>
          </p:cNvPr>
          <p:cNvSpPr>
            <a:spLocks noGrp="1"/>
          </p:cNvSpPr>
          <p:nvPr>
            <p:ph type="sldNum" sz="quarter" idx="12"/>
          </p:nvPr>
        </p:nvSpPr>
        <p:spPr/>
        <p:txBody>
          <a:bodyPr/>
          <a:lstStyle/>
          <a:p>
            <a:fld id="{A4C2710D-8C65-468A-97C6-A91371AC11FD}" type="slidenum">
              <a:rPr kumimoji="1" lang="ja-JP" altLang="en-US" smtClean="0"/>
              <a:t>7</a:t>
            </a:fld>
            <a:endParaRPr kumimoji="1" lang="ja-JP" altLang="en-US"/>
          </a:p>
        </p:txBody>
      </p:sp>
      <p:pic>
        <p:nvPicPr>
          <p:cNvPr id="6" name="図 5">
            <a:extLst>
              <a:ext uri="{FF2B5EF4-FFF2-40B4-BE49-F238E27FC236}">
                <a16:creationId xmlns:a16="http://schemas.microsoft.com/office/drawing/2014/main" id="{6386329F-04C3-221B-240A-97A5D307533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4000" y="0"/>
            <a:ext cx="9144000" cy="6858000"/>
          </a:xfrm>
          <a:prstGeom prst="rect">
            <a:avLst/>
          </a:prstGeom>
        </p:spPr>
      </p:pic>
      <p:sp>
        <p:nvSpPr>
          <p:cNvPr id="3" name="正方形/長方形 2">
            <a:extLst>
              <a:ext uri="{FF2B5EF4-FFF2-40B4-BE49-F238E27FC236}">
                <a16:creationId xmlns:a16="http://schemas.microsoft.com/office/drawing/2014/main" id="{1EB244A9-8B38-7A87-604C-57DB2BBB5DDB}"/>
              </a:ext>
            </a:extLst>
          </p:cNvPr>
          <p:cNvSpPr/>
          <p:nvPr/>
        </p:nvSpPr>
        <p:spPr>
          <a:xfrm>
            <a:off x="10080000" y="360000"/>
            <a:ext cx="1618129" cy="5378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原因究明</a:t>
            </a:r>
          </a:p>
        </p:txBody>
      </p:sp>
    </p:spTree>
    <p:extLst>
      <p:ext uri="{BB962C8B-B14F-4D97-AF65-F5344CB8AC3E}">
        <p14:creationId xmlns:p14="http://schemas.microsoft.com/office/powerpoint/2010/main" val="3003738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B7928E-1A39-494E-2358-6B238B42B2DD}"/>
              </a:ext>
            </a:extLst>
          </p:cNvPr>
          <p:cNvSpPr>
            <a:spLocks noGrp="1"/>
          </p:cNvSpPr>
          <p:nvPr>
            <p:ph type="title"/>
          </p:nvPr>
        </p:nvSpPr>
        <p:spPr/>
        <p:txBody>
          <a:bodyPr>
            <a:normAutofit/>
          </a:bodyPr>
          <a:lstStyle/>
          <a:p>
            <a:r>
              <a:rPr kumimoji="1" lang="ja-JP" altLang="en-US" sz="4000" dirty="0"/>
              <a:t>斐川地域におけるデントコーン生産</a:t>
            </a:r>
          </a:p>
        </p:txBody>
      </p:sp>
      <p:sp>
        <p:nvSpPr>
          <p:cNvPr id="3" name="コンテンツ プレースホルダー 2">
            <a:extLst>
              <a:ext uri="{FF2B5EF4-FFF2-40B4-BE49-F238E27FC236}">
                <a16:creationId xmlns:a16="http://schemas.microsoft.com/office/drawing/2014/main" id="{A969D8B2-C5E6-2DE5-F895-B0A3B6C9D4F8}"/>
              </a:ext>
            </a:extLst>
          </p:cNvPr>
          <p:cNvSpPr>
            <a:spLocks noGrp="1"/>
          </p:cNvSpPr>
          <p:nvPr>
            <p:ph idx="1"/>
          </p:nvPr>
        </p:nvSpPr>
        <p:spPr/>
        <p:txBody>
          <a:bodyPr>
            <a:normAutofit fontScale="92500"/>
          </a:bodyPr>
          <a:lstStyle/>
          <a:p>
            <a:pPr marL="0" indent="0">
              <a:buNone/>
            </a:pPr>
            <a:r>
              <a:rPr kumimoji="1" lang="ja-JP" altLang="en-US" sz="3200" dirty="0"/>
              <a:t>対象名　株式会社　米らいふ</a:t>
            </a:r>
            <a:endParaRPr kumimoji="1" lang="en-US" altLang="ja-JP" sz="3200" dirty="0"/>
          </a:p>
          <a:p>
            <a:pPr marL="0" indent="0">
              <a:buNone/>
            </a:pPr>
            <a:endParaRPr kumimoji="1" lang="en-US" altLang="zh-TW" dirty="0"/>
          </a:p>
          <a:p>
            <a:pPr marL="0" indent="0">
              <a:buNone/>
            </a:pPr>
            <a:r>
              <a:rPr lang="ja-JP" altLang="en-US" dirty="0">
                <a:latin typeface="游ゴシック 本文"/>
              </a:rPr>
              <a:t>令和６年度に</a:t>
            </a:r>
            <a:r>
              <a:rPr kumimoji="1" lang="zh-TW" altLang="en-US" dirty="0">
                <a:latin typeface="游ゴシック 本文"/>
              </a:rPr>
              <a:t>国庫飼料自給率向上緊急対策事業</a:t>
            </a:r>
            <a:r>
              <a:rPr kumimoji="1" lang="ja-JP" altLang="en-US" dirty="0">
                <a:latin typeface="游ゴシック 本文"/>
              </a:rPr>
              <a:t>（～令和８年度）で収穫機械セットを導入</a:t>
            </a:r>
            <a:endParaRPr kumimoji="1" lang="en-US" altLang="ja-JP" dirty="0">
              <a:latin typeface="游ゴシック 本文"/>
            </a:endParaRPr>
          </a:p>
          <a:p>
            <a:pPr marL="0" indent="0">
              <a:buNone/>
            </a:pPr>
            <a:endParaRPr kumimoji="1" lang="en-US" altLang="ja-JP" dirty="0">
              <a:latin typeface="游ゴシック 本文"/>
            </a:endParaRPr>
          </a:p>
          <a:p>
            <a:pPr marL="0" indent="0">
              <a:buNone/>
            </a:pPr>
            <a:r>
              <a:rPr kumimoji="1" lang="ja-JP" altLang="en-US" dirty="0">
                <a:latin typeface="游ゴシック 本文"/>
              </a:rPr>
              <a:t>５ヘクタールで栽培開始（現在）</a:t>
            </a:r>
            <a:endParaRPr kumimoji="1" lang="en-US" altLang="ja-JP" dirty="0">
              <a:latin typeface="游ゴシック 本文"/>
            </a:endParaRPr>
          </a:p>
          <a:p>
            <a:pPr marL="0" indent="0">
              <a:buNone/>
            </a:pPr>
            <a:endParaRPr lang="en-US" altLang="ja-JP" sz="3200" dirty="0">
              <a:latin typeface="游ゴシック 本文"/>
            </a:endParaRPr>
          </a:p>
          <a:p>
            <a:pPr marL="0" indent="0">
              <a:buNone/>
            </a:pPr>
            <a:r>
              <a:rPr lang="ja-JP" altLang="en-US" dirty="0">
                <a:latin typeface="游ゴシック 本文"/>
              </a:rPr>
              <a:t>令和７年　雲南管内の２畜産農家に供給</a:t>
            </a:r>
            <a:endParaRPr lang="en-US" altLang="ja-JP" dirty="0">
              <a:latin typeface="游ゴシック 本文"/>
            </a:endParaRPr>
          </a:p>
          <a:p>
            <a:pPr marL="0" indent="0">
              <a:buNone/>
            </a:pPr>
            <a:r>
              <a:rPr lang="zh-TW" altLang="en-US" dirty="0"/>
              <a:t>県産水田粗飼料利用拡大推進事業</a:t>
            </a:r>
            <a:r>
              <a:rPr lang="ja-JP" altLang="en-US" dirty="0"/>
              <a:t>（畜産農家に交付金）</a:t>
            </a:r>
            <a:r>
              <a:rPr lang="zh-TW" altLang="en-US" dirty="0"/>
              <a:t> </a:t>
            </a:r>
            <a:r>
              <a:rPr lang="ja-JP" altLang="en-US" dirty="0"/>
              <a:t>３か年契約</a:t>
            </a:r>
            <a:endParaRPr lang="en-US" altLang="ja-JP" dirty="0"/>
          </a:p>
          <a:p>
            <a:pPr marL="0" indent="0">
              <a:buNone/>
            </a:pPr>
            <a:endParaRPr kumimoji="1" lang="ja-JP" altLang="en-US" sz="3200" dirty="0"/>
          </a:p>
        </p:txBody>
      </p:sp>
      <p:sp>
        <p:nvSpPr>
          <p:cNvPr id="4" name="スライド番号プレースホルダー 3">
            <a:extLst>
              <a:ext uri="{FF2B5EF4-FFF2-40B4-BE49-F238E27FC236}">
                <a16:creationId xmlns:a16="http://schemas.microsoft.com/office/drawing/2014/main" id="{8037B04A-222F-AEB4-9BAE-4D6FE8F90BF4}"/>
              </a:ext>
            </a:extLst>
          </p:cNvPr>
          <p:cNvSpPr>
            <a:spLocks noGrp="1"/>
          </p:cNvSpPr>
          <p:nvPr>
            <p:ph type="sldNum" sz="quarter" idx="12"/>
          </p:nvPr>
        </p:nvSpPr>
        <p:spPr/>
        <p:txBody>
          <a:bodyPr/>
          <a:lstStyle/>
          <a:p>
            <a:fld id="{A4C2710D-8C65-468A-97C6-A91371AC11FD}" type="slidenum">
              <a:rPr kumimoji="1" lang="ja-JP" altLang="en-US" smtClean="0"/>
              <a:t>8</a:t>
            </a:fld>
            <a:endParaRPr kumimoji="1" lang="ja-JP" altLang="en-US"/>
          </a:p>
        </p:txBody>
      </p:sp>
      <p:pic>
        <p:nvPicPr>
          <p:cNvPr id="9" name="グラフィックス 8">
            <a:extLst>
              <a:ext uri="{FF2B5EF4-FFF2-40B4-BE49-F238E27FC236}">
                <a16:creationId xmlns:a16="http://schemas.microsoft.com/office/drawing/2014/main" id="{6401792A-223D-3FD5-F785-9DC21567A9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2527" y="3300414"/>
            <a:ext cx="1609725" cy="1752600"/>
          </a:xfrm>
          <a:prstGeom prst="rect">
            <a:avLst/>
          </a:prstGeom>
        </p:spPr>
      </p:pic>
      <p:pic>
        <p:nvPicPr>
          <p:cNvPr id="12" name="グラフィックス 11">
            <a:extLst>
              <a:ext uri="{FF2B5EF4-FFF2-40B4-BE49-F238E27FC236}">
                <a16:creationId xmlns:a16="http://schemas.microsoft.com/office/drawing/2014/main" id="{ED044AD6-7594-FB3D-2C20-5DD7C13248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05958" y="3300414"/>
            <a:ext cx="1581150" cy="1276350"/>
          </a:xfrm>
          <a:prstGeom prst="rect">
            <a:avLst/>
          </a:prstGeom>
        </p:spPr>
      </p:pic>
      <p:pic>
        <p:nvPicPr>
          <p:cNvPr id="13" name="グラフィックス 12">
            <a:extLst>
              <a:ext uri="{FF2B5EF4-FFF2-40B4-BE49-F238E27FC236}">
                <a16:creationId xmlns:a16="http://schemas.microsoft.com/office/drawing/2014/main" id="{E2F52092-C581-AA72-AFC0-1811BF4185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79904" y="3290889"/>
            <a:ext cx="1181100" cy="1285875"/>
          </a:xfrm>
          <a:prstGeom prst="rect">
            <a:avLst/>
          </a:prstGeom>
        </p:spPr>
      </p:pic>
      <p:sp>
        <p:nvSpPr>
          <p:cNvPr id="5" name="正方形/長方形 4">
            <a:extLst>
              <a:ext uri="{FF2B5EF4-FFF2-40B4-BE49-F238E27FC236}">
                <a16:creationId xmlns:a16="http://schemas.microsoft.com/office/drawing/2014/main" id="{AB4CB3D6-E35D-4D8D-BFA3-186B2B833F93}"/>
              </a:ext>
            </a:extLst>
          </p:cNvPr>
          <p:cNvSpPr/>
          <p:nvPr/>
        </p:nvSpPr>
        <p:spPr>
          <a:xfrm>
            <a:off x="10080000" y="360000"/>
            <a:ext cx="1618129" cy="5378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活動の力点</a:t>
            </a:r>
          </a:p>
        </p:txBody>
      </p:sp>
    </p:spTree>
    <p:extLst>
      <p:ext uri="{BB962C8B-B14F-4D97-AF65-F5344CB8AC3E}">
        <p14:creationId xmlns:p14="http://schemas.microsoft.com/office/powerpoint/2010/main" val="254467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DA57B284-AD99-D832-6F99-DEB7A8025467}"/>
              </a:ext>
            </a:extLst>
          </p:cNvPr>
          <p:cNvPicPr>
            <a:picLocks noChangeAspect="1"/>
          </p:cNvPicPr>
          <p:nvPr/>
        </p:nvPicPr>
        <p:blipFill>
          <a:blip r:embed="rId3"/>
          <a:stretch>
            <a:fillRect/>
          </a:stretch>
        </p:blipFill>
        <p:spPr>
          <a:xfrm>
            <a:off x="7142153" y="3609867"/>
            <a:ext cx="3962743" cy="2213040"/>
          </a:xfrm>
          <a:prstGeom prst="rect">
            <a:avLst/>
          </a:prstGeom>
        </p:spPr>
      </p:pic>
      <p:sp>
        <p:nvSpPr>
          <p:cNvPr id="2" name="タイトル 1">
            <a:extLst>
              <a:ext uri="{FF2B5EF4-FFF2-40B4-BE49-F238E27FC236}">
                <a16:creationId xmlns:a16="http://schemas.microsoft.com/office/drawing/2014/main" id="{5EB7A6A6-38EA-17B7-9B99-D36FC6DBFCF0}"/>
              </a:ext>
            </a:extLst>
          </p:cNvPr>
          <p:cNvSpPr>
            <a:spLocks noGrp="1"/>
          </p:cNvSpPr>
          <p:nvPr>
            <p:ph type="title"/>
          </p:nvPr>
        </p:nvSpPr>
        <p:spPr/>
        <p:txBody>
          <a:bodyPr/>
          <a:lstStyle/>
          <a:p>
            <a:r>
              <a:rPr lang="ja-JP" altLang="en-US" dirty="0"/>
              <a:t>デントコーン</a:t>
            </a:r>
            <a:endParaRPr kumimoji="1" lang="ja-JP" altLang="en-US" dirty="0"/>
          </a:p>
        </p:txBody>
      </p:sp>
      <p:sp>
        <p:nvSpPr>
          <p:cNvPr id="3" name="コンテンツ プレースホルダー 2">
            <a:extLst>
              <a:ext uri="{FF2B5EF4-FFF2-40B4-BE49-F238E27FC236}">
                <a16:creationId xmlns:a16="http://schemas.microsoft.com/office/drawing/2014/main" id="{5DCB7D7D-8A00-B013-A963-1B2B354FFEAD}"/>
              </a:ext>
            </a:extLst>
          </p:cNvPr>
          <p:cNvSpPr>
            <a:spLocks noGrp="1"/>
          </p:cNvSpPr>
          <p:nvPr>
            <p:ph idx="1"/>
          </p:nvPr>
        </p:nvSpPr>
        <p:spPr/>
        <p:txBody>
          <a:bodyPr/>
          <a:lstStyle/>
          <a:p>
            <a:r>
              <a:rPr lang="ja-JP" altLang="en-US" dirty="0"/>
              <a:t>水管理不要</a:t>
            </a:r>
            <a:endParaRPr kumimoji="1" lang="ja-JP" altLang="en-US" dirty="0"/>
          </a:p>
          <a:p>
            <a:endParaRPr kumimoji="1" lang="en-US" altLang="ja-JP" dirty="0"/>
          </a:p>
          <a:p>
            <a:r>
              <a:rPr kumimoji="1" lang="ja-JP" altLang="en-US" dirty="0"/>
              <a:t>１０℃ー３０℃</a:t>
            </a:r>
            <a:r>
              <a:rPr lang="ja-JP" altLang="en-US" dirty="0"/>
              <a:t>で</a:t>
            </a:r>
            <a:r>
              <a:rPr kumimoji="1" lang="ja-JP" altLang="en-US" dirty="0"/>
              <a:t>生育</a:t>
            </a:r>
            <a:endParaRPr kumimoji="1" lang="en-US" altLang="ja-JP" dirty="0"/>
          </a:p>
          <a:p>
            <a:endParaRPr kumimoji="1" lang="en-US" altLang="ja-JP" dirty="0"/>
          </a:p>
          <a:p>
            <a:r>
              <a:rPr lang="ja-JP" altLang="en-US" dirty="0"/>
              <a:t>有効積算温度１２００度程度で収穫</a:t>
            </a:r>
            <a:endParaRPr lang="en-US" altLang="ja-JP" dirty="0"/>
          </a:p>
          <a:p>
            <a:endParaRPr kumimoji="1" lang="en-US" altLang="ja-JP" dirty="0"/>
          </a:p>
          <a:p>
            <a:r>
              <a:rPr lang="ja-JP" altLang="en-US" dirty="0"/>
              <a:t>７</a:t>
            </a:r>
            <a:r>
              <a:rPr kumimoji="1" lang="ja-JP" altLang="en-US" dirty="0"/>
              <a:t>月下旬の収穫可能</a:t>
            </a:r>
            <a:endParaRPr kumimoji="1" lang="en-US" altLang="ja-JP" dirty="0"/>
          </a:p>
        </p:txBody>
      </p:sp>
      <p:sp>
        <p:nvSpPr>
          <p:cNvPr id="4" name="スライド番号プレースホルダー 3">
            <a:extLst>
              <a:ext uri="{FF2B5EF4-FFF2-40B4-BE49-F238E27FC236}">
                <a16:creationId xmlns:a16="http://schemas.microsoft.com/office/drawing/2014/main" id="{793CE932-0707-A768-BBB8-02862EAD48D3}"/>
              </a:ext>
            </a:extLst>
          </p:cNvPr>
          <p:cNvSpPr>
            <a:spLocks noGrp="1"/>
          </p:cNvSpPr>
          <p:nvPr>
            <p:ph type="sldNum" sz="quarter" idx="12"/>
          </p:nvPr>
        </p:nvSpPr>
        <p:spPr/>
        <p:txBody>
          <a:bodyPr/>
          <a:lstStyle/>
          <a:p>
            <a:fld id="{A4C2710D-8C65-468A-97C6-A91371AC11FD}" type="slidenum">
              <a:rPr kumimoji="1" lang="ja-JP" altLang="en-US" smtClean="0"/>
              <a:t>9</a:t>
            </a:fld>
            <a:endParaRPr kumimoji="1" lang="ja-JP" altLang="en-US"/>
          </a:p>
        </p:txBody>
      </p:sp>
      <p:pic>
        <p:nvPicPr>
          <p:cNvPr id="5" name="コンテンツ プレースホルダー 8">
            <a:extLst>
              <a:ext uri="{FF2B5EF4-FFF2-40B4-BE49-F238E27FC236}">
                <a16:creationId xmlns:a16="http://schemas.microsoft.com/office/drawing/2014/main" id="{C53901FA-42F1-66BE-4916-E734BD3DCF29}"/>
              </a:ext>
            </a:extLst>
          </p:cNvPr>
          <p:cNvPicPr>
            <a:picLocks noChangeAspect="1"/>
          </p:cNvPicPr>
          <p:nvPr/>
        </p:nvPicPr>
        <p:blipFill>
          <a:blip r:embed="rId4"/>
          <a:stretch>
            <a:fillRect/>
          </a:stretch>
        </p:blipFill>
        <p:spPr>
          <a:xfrm>
            <a:off x="911549" y="15875"/>
            <a:ext cx="10265664" cy="6880180"/>
          </a:xfrm>
          <a:prstGeom prst="rect">
            <a:avLst/>
          </a:prstGeom>
          <a:ln>
            <a:noFill/>
          </a:ln>
        </p:spPr>
      </p:pic>
      <p:sp>
        <p:nvSpPr>
          <p:cNvPr id="10" name="正方形/長方形 9">
            <a:extLst>
              <a:ext uri="{FF2B5EF4-FFF2-40B4-BE49-F238E27FC236}">
                <a16:creationId xmlns:a16="http://schemas.microsoft.com/office/drawing/2014/main" id="{0AFF756A-52D7-3302-A580-74E2A8165483}"/>
              </a:ext>
            </a:extLst>
          </p:cNvPr>
          <p:cNvSpPr/>
          <p:nvPr/>
        </p:nvSpPr>
        <p:spPr>
          <a:xfrm>
            <a:off x="10080000" y="360000"/>
            <a:ext cx="1618129" cy="5378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rPr>
              <a:t>状況</a:t>
            </a:r>
            <a:endParaRPr kumimoji="1" lang="ja-JP" altLang="en-US" b="1" dirty="0">
              <a:solidFill>
                <a:schemeClr val="tx1"/>
              </a:solidFill>
            </a:endParaRPr>
          </a:p>
        </p:txBody>
      </p:sp>
    </p:spTree>
    <p:extLst>
      <p:ext uri="{BB962C8B-B14F-4D97-AF65-F5344CB8AC3E}">
        <p14:creationId xmlns:p14="http://schemas.microsoft.com/office/powerpoint/2010/main" val="3470255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3363</TotalTime>
  <Words>2467</Words>
  <Application>Microsoft Office PowerPoint</Application>
  <PresentationFormat>ワイド画面</PresentationFormat>
  <Paragraphs>304</Paragraphs>
  <Slides>19</Slides>
  <Notes>19</Notes>
  <HiddenSlides>0</HiddenSlides>
  <MMClips>0</MMClips>
  <ScaleCrop>false</ScaleCrop>
  <HeadingPairs>
    <vt:vector size="4" baseType="variant">
      <vt:variant>
        <vt:lpstr>テーマ</vt:lpstr>
      </vt:variant>
      <vt:variant>
        <vt:i4>1</vt:i4>
      </vt:variant>
      <vt:variant>
        <vt:lpstr>スライド タイトル</vt:lpstr>
      </vt:variant>
      <vt:variant>
        <vt:i4>19</vt:i4>
      </vt:variant>
    </vt:vector>
  </HeadingPairs>
  <TitlesOfParts>
    <vt:vector size="20" baseType="lpstr">
      <vt:lpstr>Office テーマ</vt:lpstr>
      <vt:lpstr>令和７年度　普及指導活動中間検討会  　課題名：地域内自給粗飼料の利用拡大</vt:lpstr>
      <vt:lpstr>斐川地域における稲WCS生産</vt:lpstr>
      <vt:lpstr>PowerPoint プレゼンテーション</vt:lpstr>
      <vt:lpstr>斐川町WCS生産協議会　生産地点</vt:lpstr>
      <vt:lpstr>栽培スケジュール</vt:lpstr>
      <vt:lpstr>極短穂種の収穫期に対する 畜産農家の意見</vt:lpstr>
      <vt:lpstr>PowerPoint プレゼンテーション</vt:lpstr>
      <vt:lpstr>斐川地域におけるデントコーン生産</vt:lpstr>
      <vt:lpstr>デントコーン</vt:lpstr>
      <vt:lpstr>PowerPoint プレゼンテーション</vt:lpstr>
      <vt:lpstr>PowerPoint プレゼンテーション</vt:lpstr>
      <vt:lpstr>PowerPoint プレゼンテーション</vt:lpstr>
      <vt:lpstr>下期の活動課題</vt:lpstr>
      <vt:lpstr>PowerPoint プレゼンテーション</vt:lpstr>
      <vt:lpstr>以下没スライド</vt:lpstr>
      <vt:lpstr>イネWCS栽培の経済性</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令和６年度　普及指導活動中間検討会  　課題名：地域内時給粗飼料の利用拡大 　　　～トウモロコシサイレージの安定生産～</dc:title>
  <dc:creator>澤田　泰人</dc:creator>
  <cp:lastModifiedBy>島根県澤田　泰人</cp:lastModifiedBy>
  <cp:revision>642</cp:revision>
  <cp:lastPrinted>2025-10-02T04:08:13Z</cp:lastPrinted>
  <dcterms:created xsi:type="dcterms:W3CDTF">2024-09-27T02:30:34Z</dcterms:created>
  <dcterms:modified xsi:type="dcterms:W3CDTF">2025-10-07T10:59:50Z</dcterms:modified>
</cp:coreProperties>
</file>